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17" r:id="rId2"/>
  </p:sldMasterIdLst>
  <p:sldIdLst>
    <p:sldId id="264" r:id="rId3"/>
    <p:sldId id="335" r:id="rId4"/>
    <p:sldId id="277" r:id="rId5"/>
    <p:sldId id="283" r:id="rId6"/>
    <p:sldId id="321" r:id="rId7"/>
    <p:sldId id="313" r:id="rId8"/>
    <p:sldId id="323" r:id="rId9"/>
    <p:sldId id="302" r:id="rId10"/>
    <p:sldId id="284" r:id="rId11"/>
    <p:sldId id="324" r:id="rId12"/>
    <p:sldId id="289" r:id="rId13"/>
    <p:sldId id="322" r:id="rId14"/>
    <p:sldId id="291" r:id="rId15"/>
    <p:sldId id="325" r:id="rId16"/>
    <p:sldId id="315" r:id="rId17"/>
    <p:sldId id="314" r:id="rId18"/>
    <p:sldId id="300" r:id="rId19"/>
    <p:sldId id="292" r:id="rId20"/>
    <p:sldId id="329" r:id="rId21"/>
    <p:sldId id="297" r:id="rId22"/>
    <p:sldId id="330" r:id="rId23"/>
    <p:sldId id="299" r:id="rId24"/>
    <p:sldId id="331" r:id="rId25"/>
    <p:sldId id="294" r:id="rId26"/>
    <p:sldId id="301" r:id="rId27"/>
    <p:sldId id="332" r:id="rId28"/>
    <p:sldId id="316" r:id="rId29"/>
    <p:sldId id="304" r:id="rId30"/>
    <p:sldId id="305" r:id="rId31"/>
    <p:sldId id="336" r:id="rId32"/>
    <p:sldId id="337" r:id="rId33"/>
    <p:sldId id="307" r:id="rId34"/>
    <p:sldId id="308" r:id="rId35"/>
    <p:sldId id="334" r:id="rId36"/>
    <p:sldId id="328" r:id="rId37"/>
  </p:sldIdLst>
  <p:sldSz cx="9144000" cy="6858000" type="screen4x3"/>
  <p:notesSz cx="6858000" cy="9144000"/>
  <p:custDataLst>
    <p:tags r:id="rId38"/>
  </p:custData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C4279-7AD0-48E6-AC80-20CBDEA36952}" type="datetimeFigureOut">
              <a:rPr lang="es-MX" smtClean="0"/>
              <a:pPr/>
              <a:t>12/02/2016</a:t>
            </a:fld>
            <a:endParaRPr lang="es-MX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48B1D-F257-4E6F-8689-DBA7AC0AFFA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702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C4279-7AD0-48E6-AC80-20CBDEA36952}" type="datetimeFigureOut">
              <a:rPr lang="es-MX" smtClean="0"/>
              <a:pPr/>
              <a:t>12/02/2016</a:t>
            </a:fld>
            <a:endParaRPr lang="es-MX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48B1D-F257-4E6F-8689-DBA7AC0AFFA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540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C4279-7AD0-48E6-AC80-20CBDEA36952}" type="datetimeFigureOut">
              <a:rPr lang="es-MX" smtClean="0"/>
              <a:pPr/>
              <a:t>12/02/2016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48B1D-F257-4E6F-8689-DBA7AC0AFFA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85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C4279-7AD0-48E6-AC80-20CBDEA36952}" type="datetimeFigureOut">
              <a:rPr lang="es-MX" smtClean="0"/>
              <a:pPr/>
              <a:t>12/02/2016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48B1D-F257-4E6F-8689-DBA7AC0AFFA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3568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3F238-A681-499A-9372-D05A13AE2377}" type="datetimeFigureOut">
              <a:rPr lang="es-MX"/>
              <a:pPr>
                <a:defRPr/>
              </a:pPr>
              <a:t>12/02/2016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66B0B-49E6-4669-A874-362ABAAC3093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6290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18813-46DE-4A0D-B350-380F87444FB6}" type="datetimeFigureOut">
              <a:rPr lang="es-MX"/>
              <a:pPr>
                <a:defRPr/>
              </a:pPr>
              <a:t>12/02/2016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D704A-081F-4605-9C30-528234D9C0E4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8924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047C1-11EB-4D8E-902E-46C248C99CB7}" type="datetimeFigureOut">
              <a:rPr lang="es-MX"/>
              <a:pPr>
                <a:defRPr/>
              </a:pPr>
              <a:t>12/02/2016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5A974-141C-47FB-BC07-1791B5EEA149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073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AE6A9-ABA8-4F42-B2F6-37712C201B9A}" type="datetimeFigureOut">
              <a:rPr lang="es-MX"/>
              <a:pPr>
                <a:defRPr/>
              </a:pPr>
              <a:t>12/02/2016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9AE05-3AC4-4569-907F-20FB94D16745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6958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73C65-C21D-4C9E-8D81-E673D82EF888}" type="datetimeFigureOut">
              <a:rPr lang="es-MX"/>
              <a:pPr>
                <a:defRPr/>
              </a:pPr>
              <a:t>12/02/2016</a:t>
            </a:fld>
            <a:endParaRPr lang="es-MX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1A939-E7B1-4D5F-BA88-C46A8D7556D9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8494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B7A6F-7027-432F-B88E-0207179E9C19}" type="datetimeFigureOut">
              <a:rPr lang="es-MX"/>
              <a:pPr>
                <a:defRPr/>
              </a:pPr>
              <a:t>12/02/2016</a:t>
            </a:fld>
            <a:endParaRPr lang="es-MX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5B33-8CB7-47C0-A8E3-36B175CE80F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2803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6DAC2-B350-4BE0-BB2E-6E107509C6B0}" type="datetimeFigureOut">
              <a:rPr lang="es-MX"/>
              <a:pPr>
                <a:defRPr/>
              </a:pPr>
              <a:t>12/02/2016</a:t>
            </a:fld>
            <a:endParaRPr lang="es-MX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A50CA-3DB8-45DA-BAEC-362134AC0C83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2572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 descr="plantilla_ppt(SINAVEF)_2010-0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C4279-7AD0-48E6-AC80-20CBDEA36952}" type="datetimeFigureOut">
              <a:rPr lang="es-MX" smtClean="0"/>
              <a:pPr/>
              <a:t>12/02/2016</a:t>
            </a:fld>
            <a:endParaRPr lang="es-MX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48B1D-F257-4E6F-8689-DBA7AC0AFFA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399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AC7AB-161F-4760-A581-C3888051976F}" type="datetimeFigureOut">
              <a:rPr lang="es-MX"/>
              <a:pPr>
                <a:defRPr/>
              </a:pPr>
              <a:t>12/02/2016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F1872-6D27-4666-AB4A-5D9748282560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0687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96B1-1F9E-4245-92A6-E245DE4DED99}" type="datetimeFigureOut">
              <a:rPr lang="es-MX"/>
              <a:pPr>
                <a:defRPr/>
              </a:pPr>
              <a:t>12/02/2016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687DA-2A75-4130-A3BB-BF7D48F82E99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7491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348CF-A01F-4C86-84C0-25DA894D56D3}" type="datetimeFigureOut">
              <a:rPr lang="es-MX"/>
              <a:pPr>
                <a:defRPr/>
              </a:pPr>
              <a:t>12/02/2016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3A2EE-80F2-4035-BC38-92EA708CEB1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1851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5490B-43FE-4C54-BAE1-3EF1A1FE9EF0}" type="datetimeFigureOut">
              <a:rPr lang="es-MX"/>
              <a:pPr>
                <a:defRPr/>
              </a:pPr>
              <a:t>12/02/2016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81D89-1CAE-4190-97F9-287AD6634CCB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3886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9B2AC-E5D1-4E3F-A91E-F21A7B3F9FFF}" type="datetimeFigureOut">
              <a:rPr lang="es-MX"/>
              <a:pPr>
                <a:defRPr/>
              </a:pPr>
              <a:t>12/02/2016</a:t>
            </a:fld>
            <a:endParaRPr lang="es-MX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0AAEC-3D64-46A9-A5D1-A005608D1C20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87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C4279-7AD0-48E6-AC80-20CBDEA36952}" type="datetimeFigureOut">
              <a:rPr lang="es-MX" smtClean="0"/>
              <a:pPr/>
              <a:t>12/02/2016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48B1D-F257-4E6F-8689-DBA7AC0AFFA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1261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C4279-7AD0-48E6-AC80-20CBDEA36952}" type="datetimeFigureOut">
              <a:rPr lang="es-MX" smtClean="0"/>
              <a:pPr/>
              <a:t>12/02/2016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48B1D-F257-4E6F-8689-DBA7AC0AFFA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667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C4279-7AD0-48E6-AC80-20CBDEA36952}" type="datetimeFigureOut">
              <a:rPr lang="es-MX" smtClean="0"/>
              <a:pPr/>
              <a:t>12/02/2016</a:t>
            </a:fld>
            <a:endParaRPr lang="es-MX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48B1D-F257-4E6F-8689-DBA7AC0AFFA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262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C4279-7AD0-48E6-AC80-20CBDEA36952}" type="datetimeFigureOut">
              <a:rPr lang="es-MX" smtClean="0"/>
              <a:pPr/>
              <a:t>12/02/2016</a:t>
            </a:fld>
            <a:endParaRPr lang="es-MX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48B1D-F257-4E6F-8689-DBA7AC0AFFA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2666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C4279-7AD0-48E6-AC80-20CBDEA36952}" type="datetimeFigureOut">
              <a:rPr lang="es-MX" smtClean="0"/>
              <a:pPr/>
              <a:t>12/02/2016</a:t>
            </a:fld>
            <a:endParaRPr lang="es-MX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48B1D-F257-4E6F-8689-DBA7AC0AFFA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8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C4279-7AD0-48E6-AC80-20CBDEA36952}" type="datetimeFigureOut">
              <a:rPr lang="es-MX" smtClean="0"/>
              <a:pPr/>
              <a:t>12/02/2016</a:t>
            </a:fld>
            <a:endParaRPr lang="es-MX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48B1D-F257-4E6F-8689-DBA7AC0AFFA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3491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C4279-7AD0-48E6-AC80-20CBDEA36952}" type="datetimeFigureOut">
              <a:rPr lang="es-MX" smtClean="0"/>
              <a:pPr/>
              <a:t>12/02/2016</a:t>
            </a:fld>
            <a:endParaRPr lang="es-MX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48B1D-F257-4E6F-8689-DBA7AC0AFFA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263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</a:p>
        </p:txBody>
      </p:sp>
      <p:sp>
        <p:nvSpPr>
          <p:cNvPr id="2051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fld id="{1B9C4279-7AD0-48E6-AC80-20CBDEA36952}" type="datetimeFigureOut">
              <a:rPr lang="es-MX" smtClean="0"/>
              <a:pPr/>
              <a:t>12/02/2016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fld id="{86548B1D-F257-4E6F-8689-DBA7AC0AFFAE}" type="slidenum">
              <a:rPr lang="es-MX" smtClean="0"/>
              <a:pPr/>
              <a:t>‹Nº›</a:t>
            </a:fld>
            <a:endParaRPr lang="es-MX"/>
          </a:p>
        </p:txBody>
      </p:sp>
      <p:pic>
        <p:nvPicPr>
          <p:cNvPr id="2055" name="Imagen 6" descr="plantilla_ppt(SINAVEF)_2010-04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MX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ADA6844-8148-4DF1-A5B0-C5EB37C2E73E}" type="datetimeFigureOut">
              <a:rPr lang="es-MX"/>
              <a:pPr>
                <a:defRPr/>
              </a:pPr>
              <a:t>12/02/2016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92907CC-B3BB-4509-A93D-8F35EA7EEFD4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  <p:pic>
        <p:nvPicPr>
          <p:cNvPr id="1031" name="Imagen 3" descr="PresentacionesOrganismos-02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" t="3689" r="4152" b="5615"/>
          <a:stretch/>
        </p:blipFill>
        <p:spPr bwMode="auto">
          <a:xfrm>
            <a:off x="20715" y="764863"/>
            <a:ext cx="9133478" cy="5874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333" y="1904118"/>
            <a:ext cx="903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</a:rPr>
              <a:t>VIGILANCIA </a:t>
            </a:r>
            <a:r>
              <a:rPr lang="es-MX" sz="4000" b="1" dirty="0">
                <a:solidFill>
                  <a:schemeClr val="bg1"/>
                </a:solidFill>
              </a:rPr>
              <a:t>EPIDEMIOLOGICA FITOSANITARIA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5576" y="560466"/>
            <a:ext cx="79208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>
                    <a:lumMod val="95000"/>
                  </a:schemeClr>
                </a:solidFill>
              </a:rPr>
              <a:t>COMITÉ ESTATAL DE SANIDAD VEGETAL COAHUILA  </a:t>
            </a:r>
            <a:endParaRPr lang="es-MX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07504" y="5700695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ING. VALENTIN SANTIAGO CRUZ</a:t>
            </a:r>
            <a:endParaRPr lang="es-MX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73" y="764863"/>
            <a:ext cx="1065283" cy="1532703"/>
          </a:xfrm>
          <a:prstGeom prst="rect">
            <a:avLst/>
          </a:prstGeom>
          <a:effectLst>
            <a:glow>
              <a:schemeClr val="accent1">
                <a:alpha val="4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5165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0"/>
            <a:ext cx="4349080" cy="622920"/>
          </a:xfrm>
        </p:spPr>
        <p:txBody>
          <a:bodyPr/>
          <a:lstStyle/>
          <a:p>
            <a:pPr algn="l"/>
            <a:r>
              <a:rPr lang="es-MX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Dispersión</a:t>
            </a:r>
            <a:r>
              <a:rPr lang="es-MX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MX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 bwMode="auto">
          <a:xfrm>
            <a:off x="0" y="1988840"/>
            <a:ext cx="449999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s-ES" sz="3200" b="1" dirty="0" smtClean="0"/>
              <a:t>Movilización de material vegetal infestado.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 l="2869" t="65095" r="71680" b="5974"/>
          <a:stretch>
            <a:fillRect/>
          </a:stretch>
        </p:blipFill>
        <p:spPr bwMode="auto">
          <a:xfrm>
            <a:off x="4233876" y="890051"/>
            <a:ext cx="4924720" cy="419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4617" y="20828"/>
            <a:ext cx="6012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>
                <a:solidFill>
                  <a:schemeClr val="bg1"/>
                </a:solidFill>
              </a:rPr>
              <a:t> Principales Daños ocasionados:</a:t>
            </a:r>
            <a:endParaRPr lang="es-MX" sz="28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3765913" cy="256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717"/>
            <a:ext cx="2562225" cy="1924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53" y="916988"/>
            <a:ext cx="1924050" cy="1924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903" y="914572"/>
            <a:ext cx="19240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2780928"/>
            <a:ext cx="2617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/>
              <a:t>Instares </a:t>
            </a:r>
            <a:r>
              <a:rPr lang="es-MX" dirty="0"/>
              <a:t>de 1-3 enrolladores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555776" y="2780928"/>
            <a:ext cx="3926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Instares </a:t>
            </a:r>
            <a:r>
              <a:rPr lang="es-MX" dirty="0"/>
              <a:t>posteriores abandona el refugio en </a:t>
            </a:r>
            <a:r>
              <a:rPr lang="es-MX" dirty="0" smtClean="0"/>
              <a:t> busca </a:t>
            </a:r>
            <a:r>
              <a:rPr lang="es-MX" dirty="0"/>
              <a:t>de otras fuentes.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53" y="893186"/>
            <a:ext cx="2750720" cy="1952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40901" y="5934670"/>
            <a:ext cx="9103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/>
              <a:t>Estadios larvales posteriores suelen alimentarse de las capas externas del fruto del manzano, ocasionando lesiones superficiales</a:t>
            </a:r>
            <a:endParaRPr lang="es-MX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56992"/>
            <a:ext cx="3489980" cy="255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6249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919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ulio\Documents\My Documents\fotos california brotes\P8113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56146"/>
            <a:ext cx="3686453" cy="276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889667"/>
            <a:ext cx="3700486" cy="27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0" y="991660"/>
            <a:ext cx="45950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 plaga es originaria del Noroeste de China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Los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principales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hospederos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esta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plaga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son Durazno,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Manzano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eral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ciruelo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Cereza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De 3 a 7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generaciones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anuales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según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condiciones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climaticas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331640" y="16271"/>
            <a:ext cx="6552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PALOMILLA ORIENTAL DE LA </a:t>
            </a:r>
            <a:r>
              <a:rPr lang="es-MX" sz="2400" b="1" dirty="0" smtClean="0">
                <a:solidFill>
                  <a:schemeClr val="bg1"/>
                </a:solidFill>
              </a:rPr>
              <a:t>FRUTA</a:t>
            </a:r>
          </a:p>
          <a:p>
            <a:pPr algn="ctr"/>
            <a:r>
              <a:rPr lang="es-MX" sz="2400" b="1" dirty="0" smtClean="0">
                <a:solidFill>
                  <a:schemeClr val="bg1"/>
                </a:solidFill>
              </a:rPr>
              <a:t>  </a:t>
            </a:r>
            <a:r>
              <a:rPr lang="es-MX" sz="2400" b="1" dirty="0">
                <a:solidFill>
                  <a:schemeClr val="bg1"/>
                </a:solidFill>
              </a:rPr>
              <a:t>(</a:t>
            </a:r>
            <a:r>
              <a:rPr lang="es-MX" sz="2400" b="1" i="1" dirty="0">
                <a:solidFill>
                  <a:schemeClr val="bg1"/>
                </a:solidFill>
              </a:rPr>
              <a:t>Grapholita molesta</a:t>
            </a:r>
            <a:r>
              <a:rPr lang="es-MX" sz="2400" b="1" dirty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6319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23528" y="1268760"/>
            <a:ext cx="84249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palomilla oriental de la </a:t>
            </a:r>
            <a:r>
              <a:rPr lang="es-MX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fruta, es 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una plaga que provoca muerte de partes vegetativas de la planta, daño directo al fruto y favorece la incidencia de hongos, particularmente de </a:t>
            </a:r>
            <a:r>
              <a:rPr lang="es-MX" i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Monilinia</a:t>
            </a:r>
            <a:r>
              <a:rPr lang="es-MX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i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fructigena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por lo que puede ocasionar pérdidas de hasta el 60% de la producción en los cultivos de manzana, durazno, ciruela, pera, chabacano, cereza, y nectarina, hospedantes principales de la plaga (CAB International, 2015; DOF, 2002). </a:t>
            </a:r>
            <a:endParaRPr lang="es-MX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MX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MX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países como China, Italia, España y Estados Unidos, principales productores de durazno en el mundo, la presencia de este insecto </a:t>
            </a:r>
            <a:r>
              <a:rPr lang="es-MX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restringe 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 comercialización por la condición cuarentenaria, lo que repercute en importantes pérdidas económicas (</a:t>
            </a:r>
            <a:r>
              <a:rPr lang="es-MX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Bellutini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2011). En Argentina, es considerada la plaga más importante en la zona </a:t>
            </a:r>
            <a:r>
              <a:rPr lang="es-MX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duraznera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debido a los daños que produce en brotes y frutos, en estos últimos, como consecuencia de su proceso de alimentación reduce su calidad lo que dificulta su comercialización e industrialización (Marín </a:t>
            </a:r>
            <a:r>
              <a:rPr lang="es-MX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., 2006; Llanos y Marín, 2004). 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19672" y="188640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Times New Roman" panose="02020603050405020304" pitchFamily="18" charset="0"/>
              </a:rPr>
              <a:t>IMPORTANCIA ECONOMICA DE LA PLAGA </a:t>
            </a:r>
            <a:endParaRPr lang="es-MX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4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3905"/>
            <a:ext cx="8229600" cy="822807"/>
          </a:xfrm>
        </p:spPr>
        <p:txBody>
          <a:bodyPr/>
          <a:lstStyle/>
          <a:p>
            <a:r>
              <a:rPr lang="es-MX" sz="3600" dirty="0" smtClean="0">
                <a:solidFill>
                  <a:schemeClr val="bg1"/>
                </a:solidFill>
              </a:rPr>
              <a:t>DISTRIBUCION DE LA PLAGA</a:t>
            </a:r>
            <a:endParaRPr lang="es-MX" sz="3600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77715" y="1124744"/>
            <a:ext cx="3948941" cy="4219175"/>
          </a:xfrm>
        </p:spPr>
        <p:txBody>
          <a:bodyPr/>
          <a:lstStyle/>
          <a:p>
            <a:pPr algn="just"/>
            <a:r>
              <a:rPr lang="es-MX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Derivado de </a:t>
            </a:r>
            <a:r>
              <a:rPr lang="es-MX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las acciones de vigilancia en 2013 </a:t>
            </a:r>
            <a:r>
              <a:rPr lang="es-MX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se detectó la presencia de esta plaga en hospedantes de traspatio localizados en áreas urbanas en los Municipios de Ensenada y Tijuana, Baja California, asimismo, esta plaga ya se había detectado en 2002 en Casas Grandes y Nuevas Casas Grandes, Chihuahua Ante esta detección, el SENASICA a través de la Dirección General de Sanidad Vegetal (DGSV) implemento el </a:t>
            </a:r>
            <a:r>
              <a:rPr lang="es-MX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DNE</a:t>
            </a:r>
            <a:r>
              <a:rPr lang="es-MX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MX" sz="1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r>
              <a:rPr lang="es-MX" sz="1800" dirty="0" smtClean="0"/>
              <a:t> actualmente se están llevando acabo actividades de manejo para su erradicación</a:t>
            </a:r>
            <a:endParaRPr lang="es-MX" sz="1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1227" y="1152175"/>
            <a:ext cx="5272773" cy="419174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89856" y="5517232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Por lo anterior, y de acuerdo a lo establecido en la Norma Internacional para Medidas Fitosanitarias (NIMF) No. 8, </a:t>
            </a:r>
            <a:r>
              <a:rPr lang="es-MX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la </a:t>
            </a:r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palomilla oriental de la fruta (</a:t>
            </a:r>
            <a:r>
              <a:rPr lang="es-MX" i="1" dirty="0">
                <a:solidFill>
                  <a:srgbClr val="000000"/>
                </a:solidFill>
                <a:latin typeface="Times New Roman" panose="02020603050405020304" pitchFamily="18" charset="0"/>
              </a:rPr>
              <a:t>Grapholita molesta</a:t>
            </a:r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) es una plaga </a:t>
            </a:r>
            <a:r>
              <a:rPr lang="es-MX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Transitoria: accionable </a:t>
            </a:r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en curso de erradicación en México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231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840911"/>
            <a:ext cx="5796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Inicialmente de color blanco, posteriormente cambia a un color amarillento brillante.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Son redondos, ligeramente convexos.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Las hembras en su ciclo de vida  producen de 50 a 200 huevos.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Las primeras generaciones de hembras por lo general </a:t>
            </a:r>
            <a:r>
              <a:rPr lang="es-MX" dirty="0" err="1" smtClean="0">
                <a:latin typeface="Arial" pitchFamily="34" charset="0"/>
                <a:cs typeface="Arial" pitchFamily="34" charset="0"/>
              </a:rPr>
              <a:t>ovipositan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 en brotes y hojas  jóvenes 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La eclosión ocurre entre  3 y 16 días después 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164288" y="30010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>
                <a:latin typeface="Arial" pitchFamily="34" charset="0"/>
                <a:cs typeface="Arial" pitchFamily="34" charset="0"/>
              </a:rPr>
              <a:t>USDA, 1958.</a:t>
            </a:r>
            <a:endParaRPr lang="es-MX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218732" y="212286"/>
            <a:ext cx="500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" pitchFamily="34" charset="0"/>
                <a:cs typeface="Arial" pitchFamily="34" charset="0"/>
              </a:rPr>
              <a:t>HUEVECILLO</a:t>
            </a:r>
            <a:endParaRPr lang="es-MX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8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796136" y="840911"/>
            <a:ext cx="3383608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4149080"/>
            <a:ext cx="3635896" cy="10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0" y="4293096"/>
            <a:ext cx="6372200" cy="1872207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Último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estado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larval de 10-14 mm de largo.</a:t>
            </a:r>
          </a:p>
          <a:p>
            <a:pPr>
              <a:buNone/>
            </a:pPr>
            <a:endParaRPr lang="es-MX" sz="18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6 CuadroTexto"/>
          <p:cNvSpPr txBox="1"/>
          <p:nvPr/>
        </p:nvSpPr>
        <p:spPr>
          <a:xfrm>
            <a:off x="1200299" y="3471391"/>
            <a:ext cx="694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" pitchFamily="34" charset="0"/>
                <a:cs typeface="Arial" pitchFamily="34" charset="0"/>
              </a:rPr>
              <a:t>LARVA</a:t>
            </a:r>
            <a:endParaRPr lang="es-MX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260" y="40"/>
            <a:ext cx="6948264" cy="476672"/>
          </a:xfrm>
        </p:spPr>
        <p:txBody>
          <a:bodyPr/>
          <a:lstStyle/>
          <a:p>
            <a:r>
              <a:rPr lang="es-MX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CICLO BIOLÓGICO DE </a:t>
            </a:r>
            <a:r>
              <a:rPr lang="es-MX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Grapholita</a:t>
            </a:r>
            <a:r>
              <a:rPr lang="es-MX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molesta</a:t>
            </a:r>
            <a:endParaRPr lang="es-MX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203848" y="227687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Arial" pitchFamily="34" charset="0"/>
                <a:cs typeface="Arial" pitchFamily="34" charset="0"/>
              </a:rPr>
              <a:t>Adultos</a:t>
            </a:r>
          </a:p>
          <a:p>
            <a:pPr algn="ctr"/>
            <a:r>
              <a:rPr lang="es-MX" sz="1200" b="1" dirty="0" smtClean="0">
                <a:latin typeface="Arial" pitchFamily="34" charset="0"/>
                <a:cs typeface="Arial" pitchFamily="34" charset="0"/>
              </a:rPr>
              <a:t>11 a 40 días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779912" y="6093296"/>
            <a:ext cx="1404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Arial" pitchFamily="34" charset="0"/>
                <a:cs typeface="Arial" pitchFamily="34" charset="0"/>
              </a:rPr>
              <a:t>Larva </a:t>
            </a:r>
          </a:p>
          <a:p>
            <a:pPr algn="ctr"/>
            <a:r>
              <a:rPr lang="es-MX" sz="1200" b="1" dirty="0" smtClean="0">
                <a:latin typeface="Arial" pitchFamily="34" charset="0"/>
                <a:cs typeface="Arial" pitchFamily="34" charset="0"/>
              </a:rPr>
              <a:t>6 a 22 días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67544" y="3573016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Arial" pitchFamily="34" charset="0"/>
                <a:cs typeface="Arial" pitchFamily="34" charset="0"/>
              </a:rPr>
              <a:t>Pupas</a:t>
            </a:r>
          </a:p>
          <a:p>
            <a:pPr algn="ctr"/>
            <a:r>
              <a:rPr lang="es-MX" sz="1200" b="1" dirty="0" smtClean="0">
                <a:latin typeface="Arial" pitchFamily="34" charset="0"/>
                <a:cs typeface="Arial" pitchFamily="34" charset="0"/>
              </a:rPr>
              <a:t>1 a 3 semanas</a:t>
            </a:r>
          </a:p>
          <a:p>
            <a:pPr algn="ctr"/>
            <a:r>
              <a:rPr lang="es-MX" sz="1200" b="1" dirty="0" smtClean="0">
                <a:latin typeface="Arial" pitchFamily="34" charset="0"/>
                <a:cs typeface="Arial" pitchFamily="34" charset="0"/>
              </a:rPr>
              <a:t>(16 días en promedio)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732240" y="357301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Arial" pitchFamily="34" charset="0"/>
                <a:cs typeface="Arial" pitchFamily="34" charset="0"/>
              </a:rPr>
              <a:t>Huevos</a:t>
            </a:r>
          </a:p>
          <a:p>
            <a:pPr algn="ctr"/>
            <a:r>
              <a:rPr lang="es-MX" sz="1200" b="1" dirty="0" smtClean="0">
                <a:latin typeface="Arial" pitchFamily="34" charset="0"/>
                <a:cs typeface="Arial" pitchFamily="34" charset="0"/>
              </a:rPr>
              <a:t>3 a 5 días</a:t>
            </a:r>
            <a:endParaRPr lang="es-MX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8" name="Picture 2" descr="OFM pupa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2276872"/>
            <a:ext cx="2299412" cy="1368152"/>
          </a:xfrm>
          <a:prstGeom prst="rect">
            <a:avLst/>
          </a:prstGeom>
          <a:noFill/>
        </p:spPr>
      </p:pic>
      <p:pic>
        <p:nvPicPr>
          <p:cNvPr id="10" name="Picture 2" descr="OFM eg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916832"/>
            <a:ext cx="1944216" cy="1694113"/>
          </a:xfrm>
          <a:prstGeom prst="rect">
            <a:avLst/>
          </a:prstGeom>
          <a:noFill/>
        </p:spPr>
      </p:pic>
      <p:pic>
        <p:nvPicPr>
          <p:cNvPr id="12" name="Picture 9" descr="http://ukmoths.org.uk/images/1248G_molestaAM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03848" y="548680"/>
            <a:ext cx="2304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179512" y="335699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NCSU, 2013.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380312" y="3356992"/>
            <a:ext cx="1080120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NCSU, 2013.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131840" y="2996952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3 a 7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Generaciones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Año</a:t>
            </a:r>
            <a:endParaRPr lang="es-MX" sz="1600" b="1" dirty="0"/>
          </a:p>
        </p:txBody>
      </p:sp>
      <p:sp>
        <p:nvSpPr>
          <p:cNvPr id="18" name="17 Flecha circular"/>
          <p:cNvSpPr/>
          <p:nvPr/>
        </p:nvSpPr>
        <p:spPr>
          <a:xfrm rot="8324237">
            <a:off x="5459503" y="4096217"/>
            <a:ext cx="2374312" cy="1358884"/>
          </a:xfrm>
          <a:prstGeom prst="circularArrow">
            <a:avLst>
              <a:gd name="adj1" fmla="val 7685"/>
              <a:gd name="adj2" fmla="val 1142319"/>
              <a:gd name="adj3" fmla="val 20697531"/>
              <a:gd name="adj4" fmla="val 10800000"/>
              <a:gd name="adj5" fmla="val 125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0" name="19 Flecha circular"/>
          <p:cNvSpPr/>
          <p:nvPr/>
        </p:nvSpPr>
        <p:spPr>
          <a:xfrm rot="12096466">
            <a:off x="988237" y="4138560"/>
            <a:ext cx="2548668" cy="1358884"/>
          </a:xfrm>
          <a:prstGeom prst="circularArrow">
            <a:avLst>
              <a:gd name="adj1" fmla="val 7685"/>
              <a:gd name="adj2" fmla="val 1142319"/>
              <a:gd name="adj3" fmla="val 20697531"/>
              <a:gd name="adj4" fmla="val 10800000"/>
              <a:gd name="adj5" fmla="val 125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1" name="20 Flecha circular"/>
          <p:cNvSpPr/>
          <p:nvPr/>
        </p:nvSpPr>
        <p:spPr>
          <a:xfrm rot="1808070">
            <a:off x="5328720" y="836819"/>
            <a:ext cx="2374312" cy="1358884"/>
          </a:xfrm>
          <a:prstGeom prst="circularArrow">
            <a:avLst>
              <a:gd name="adj1" fmla="val 7685"/>
              <a:gd name="adj2" fmla="val 1142319"/>
              <a:gd name="adj3" fmla="val 20697531"/>
              <a:gd name="adj4" fmla="val 10800000"/>
              <a:gd name="adj5" fmla="val 125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2" name="21 Flecha circular"/>
          <p:cNvSpPr/>
          <p:nvPr/>
        </p:nvSpPr>
        <p:spPr>
          <a:xfrm rot="19003873">
            <a:off x="970555" y="961649"/>
            <a:ext cx="2374312" cy="1358884"/>
          </a:xfrm>
          <a:prstGeom prst="circularArrow">
            <a:avLst>
              <a:gd name="adj1" fmla="val 7685"/>
              <a:gd name="adj2" fmla="val 1217649"/>
              <a:gd name="adj3" fmla="val 20697531"/>
              <a:gd name="adj4" fmla="val 10800000"/>
              <a:gd name="adj5" fmla="val 125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670" y="5016587"/>
            <a:ext cx="2718588" cy="64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91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79512" y="1196752"/>
            <a:ext cx="5616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 Longitud de 10 a 16 </a:t>
            </a:r>
            <a:r>
              <a:rPr lang="es-MX" dirty="0" err="1" smtClean="0">
                <a:latin typeface="Arial" pitchFamily="34" charset="0"/>
                <a:cs typeface="Arial" pitchFamily="34" charset="0"/>
              </a:rPr>
              <a:t>mm.</a:t>
            </a: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 De color gris oscuro.</a:t>
            </a:r>
          </a:p>
          <a:p>
            <a:pPr algn="just"/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 En reposo mantienen las alas plegadas verticalmente sobre el cuerpo y las antenas hacia atrás.</a:t>
            </a:r>
          </a:p>
          <a:p>
            <a:pPr algn="just"/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 Expansión alar de 12 a 15 </a:t>
            </a:r>
            <a:r>
              <a:rPr lang="es-MX" dirty="0" err="1" smtClean="0">
                <a:latin typeface="Arial" pitchFamily="34" charset="0"/>
                <a:cs typeface="Arial" pitchFamily="34" charset="0"/>
              </a:rPr>
              <a:t>mm.</a:t>
            </a:r>
            <a:endParaRPr lang="es-MX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764704"/>
            <a:ext cx="304841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http://ukmoths.org.uk/images/1248G_molestaAM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879638" y="3933056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8123592" y="6581001"/>
            <a:ext cx="1020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>
                <a:latin typeface="Arial" pitchFamily="34" charset="0"/>
                <a:cs typeface="Arial" pitchFamily="34" charset="0"/>
              </a:rPr>
              <a:t>CNRF, 3013</a:t>
            </a:r>
            <a:endParaRPr lang="es-MX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75556" y="38797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Adultos de </a:t>
            </a:r>
            <a:r>
              <a:rPr lang="es-MX" sz="2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G. molesta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11" name="Picture 2" descr="E:\TortAI\large\images\Grapholita_molesta\molest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2" y="4761314"/>
            <a:ext cx="3600400" cy="193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errar llave 1"/>
          <p:cNvSpPr/>
          <p:nvPr/>
        </p:nvSpPr>
        <p:spPr>
          <a:xfrm rot="16200000">
            <a:off x="1751504" y="3010613"/>
            <a:ext cx="504056" cy="316835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717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04071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2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/>
          <a:lstStyle/>
          <a:p>
            <a:r>
              <a:rPr lang="es-MX" dirty="0" smtClean="0">
                <a:solidFill>
                  <a:schemeClr val="bg1"/>
                </a:solidFill>
              </a:rPr>
              <a:t>RUTAS DE TRAMPEO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107504" y="1484784"/>
            <a:ext cx="3672408" cy="5279065"/>
          </a:xfrm>
        </p:spPr>
        <p:txBody>
          <a:bodyPr/>
          <a:lstStyle/>
          <a:p>
            <a:r>
              <a:rPr lang="es-MX" b="1" dirty="0" smtClean="0"/>
              <a:t>Red de trampeo</a:t>
            </a:r>
          </a:p>
          <a:p>
            <a:endParaRPr lang="es-MX" b="1" dirty="0"/>
          </a:p>
          <a:p>
            <a:endParaRPr lang="es-MX" b="1" dirty="0" smtClean="0"/>
          </a:p>
          <a:p>
            <a:endParaRPr lang="es-MX" b="1" dirty="0"/>
          </a:p>
          <a:p>
            <a:endParaRPr lang="es-MX" b="1" dirty="0" smtClean="0"/>
          </a:p>
          <a:p>
            <a:r>
              <a:rPr lang="es-MX" b="1" dirty="0" smtClean="0"/>
              <a:t>Trampa tipo delta</a:t>
            </a:r>
          </a:p>
          <a:p>
            <a:pPr>
              <a:buNone/>
            </a:pPr>
            <a:r>
              <a:rPr lang="es-MX" b="1" dirty="0" smtClean="0"/>
              <a:t> </a:t>
            </a:r>
            <a:endParaRPr lang="es-MX" dirty="0" smtClean="0"/>
          </a:p>
          <a:p>
            <a:pPr marL="0" indent="0">
              <a:buNone/>
            </a:pPr>
            <a:endParaRPr lang="es-MX" dirty="0" smtClean="0"/>
          </a:p>
        </p:txBody>
      </p:sp>
      <p:pic>
        <p:nvPicPr>
          <p:cNvPr id="4" name="Picture 3" descr="C:\Users\SANIDAD VEGETAL\Documents\PVEF2012 JUNIO\FOTOS VEF\fotosmexico\DSC00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836713"/>
            <a:ext cx="223224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498234" y="1586213"/>
            <a:ext cx="2304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Áreas </a:t>
            </a:r>
            <a:r>
              <a:rPr lang="pt-BR" dirty="0" err="1"/>
              <a:t>comerciales</a:t>
            </a:r>
            <a:r>
              <a:rPr lang="pt-BR" dirty="0"/>
              <a:t>, </a:t>
            </a:r>
            <a:r>
              <a:rPr lang="pt-BR" dirty="0" err="1" smtClean="0"/>
              <a:t>traspatio</a:t>
            </a:r>
            <a:r>
              <a:rPr lang="pt-BR" dirty="0" smtClean="0"/>
              <a:t> y </a:t>
            </a:r>
            <a:r>
              <a:rPr lang="pt-BR" dirty="0"/>
              <a:t>áreas urbanas, empaques, mercados de </a:t>
            </a:r>
            <a:r>
              <a:rPr lang="pt-BR" dirty="0" smtClean="0"/>
              <a:t>abasto, </a:t>
            </a:r>
            <a:endParaRPr lang="es-MX" b="1" dirty="0"/>
          </a:p>
        </p:txBody>
      </p:sp>
      <p:sp>
        <p:nvSpPr>
          <p:cNvPr id="3" name="2 Flecha doblada hacia arriba"/>
          <p:cNvSpPr/>
          <p:nvPr/>
        </p:nvSpPr>
        <p:spPr>
          <a:xfrm rot="5400000">
            <a:off x="3659898" y="1892830"/>
            <a:ext cx="636071" cy="684076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098" name="Picture 2" descr="C:\Users\SANIDAD VEGETAL\Documents\PVEF2012 JUNIO\FOTOS VEF\fotosmexico\DSC00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08" y="3645024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34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ulio\Documents\My Documents\fotos california brotes\P8113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4127617" cy="309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49" y="764704"/>
            <a:ext cx="4127615" cy="309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61048"/>
            <a:ext cx="3528391" cy="2648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335924" y="6309320"/>
            <a:ext cx="2808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Fotos: Martínez Bolaños P, 2013.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348363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237" y="908720"/>
            <a:ext cx="9083365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4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ulio\Documents\My Documents\Fichas Técnicas\Grapholita molesta\Imagenes Grapholita cred Paloma Martínez Bolaños\Daño en fruto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55643"/>
            <a:ext cx="3806947" cy="2855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Julio\Documents\My Documents\Fichas Técnicas\Grapholita molesta\Imagenes Grapholita cred Paloma Martínez Bolaños\Daño en fruto de L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45024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Julio\Documents\My Documents\Fichas Técnicas\Grapholita molesta\Imagenes Grapholita cred Paloma Martínez Bolaños\Frutos dañado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2" t="4974" r="10001" b="9575"/>
          <a:stretch/>
        </p:blipFill>
        <p:spPr bwMode="auto">
          <a:xfrm>
            <a:off x="107504" y="3645024"/>
            <a:ext cx="2736304" cy="2719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Julio\Documents\My Documents\Fichas Técnicas\Grapholita molesta\Imagenes Grapholita cred Paloma Martínez Bolaños\Muestreo de fruto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9" t="39602" r="34863" b="23630"/>
          <a:stretch/>
        </p:blipFill>
        <p:spPr bwMode="auto">
          <a:xfrm>
            <a:off x="3068819" y="3645024"/>
            <a:ext cx="2462352" cy="2521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987824" y="6237312"/>
            <a:ext cx="2808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Fotos: Martínez Bolaños P, 2013.</a:t>
            </a:r>
            <a:endParaRPr lang="es-MX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55643"/>
            <a:ext cx="4414961" cy="2867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85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764704"/>
            <a:ext cx="9150237" cy="574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4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http://ukmoths.org.uk/images/1248G_molestaAM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4607" y="1723168"/>
            <a:ext cx="3138537" cy="2353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1 CuadroTexto"/>
          <p:cNvSpPr txBox="1"/>
          <p:nvPr/>
        </p:nvSpPr>
        <p:spPr>
          <a:xfrm>
            <a:off x="3402124" y="2285799"/>
            <a:ext cx="241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latin typeface="Arial" pitchFamily="34" charset="0"/>
                <a:cs typeface="Arial" pitchFamily="34" charset="0"/>
              </a:rPr>
              <a:t>G. molesta</a:t>
            </a:r>
            <a:endParaRPr lang="es-MX" sz="2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614292" y="5486655"/>
            <a:ext cx="241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latin typeface="Arial" pitchFamily="34" charset="0"/>
                <a:cs typeface="Arial" pitchFamily="34" charset="0"/>
              </a:rPr>
              <a:t>G. </a:t>
            </a:r>
            <a:r>
              <a:rPr lang="es-MX" sz="2800" b="1" i="1" dirty="0" err="1" smtClean="0">
                <a:latin typeface="Arial" pitchFamily="34" charset="0"/>
                <a:cs typeface="Arial" pitchFamily="34" charset="0"/>
              </a:rPr>
              <a:t>packardi</a:t>
            </a:r>
            <a:endParaRPr lang="es-MX" sz="28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9" descr="http://bugguide.net/images/cache/Y0NQHSUQC0XKWKZK9KSKWKKKPKKKOKNQOKKKV0GQUKQKT04Q30UQZSUQHSAQD02Q9KLKWKKKD0KKPK6Q2K6QA0EQ9K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12160" y="2060848"/>
            <a:ext cx="2844800" cy="28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21 CuadroTexto"/>
          <p:cNvSpPr txBox="1"/>
          <p:nvPr/>
        </p:nvSpPr>
        <p:spPr>
          <a:xfrm>
            <a:off x="6228184" y="4869160"/>
            <a:ext cx="241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i="1" dirty="0" smtClean="0">
                <a:latin typeface="Arial" pitchFamily="34" charset="0"/>
                <a:cs typeface="Arial" pitchFamily="34" charset="0"/>
              </a:rPr>
              <a:t>G. </a:t>
            </a:r>
            <a:r>
              <a:rPr lang="es-MX" sz="2800" b="1" i="1" dirty="0" err="1" smtClean="0">
                <a:latin typeface="Arial" pitchFamily="34" charset="0"/>
                <a:cs typeface="Arial" pitchFamily="34" charset="0"/>
              </a:rPr>
              <a:t>prunivora</a:t>
            </a:r>
            <a:endParaRPr lang="es-MX" sz="2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804248" y="6259932"/>
            <a:ext cx="2045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Imágenes: www.TortAid.net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228297" y="131402"/>
            <a:ext cx="680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 de </a:t>
            </a:r>
            <a:r>
              <a:rPr lang="es-MX" sz="2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Grapholita</a:t>
            </a:r>
            <a:endParaRPr lang="es-MX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273937" y="981265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 smtClean="0">
                <a:latin typeface="Arial" pitchFamily="34" charset="0"/>
                <a:cs typeface="Arial" pitchFamily="34" charset="0"/>
              </a:rPr>
              <a:t>Individuos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Grapholita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que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podrían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confundirse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G.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molesta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generalmente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son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más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pequeños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3" descr="http://bugguide.net/images/raw/RKNK8KDKIK1KXKF0UQHS5KY08Q6K2QD00KCK9QHS2Q10NQCK5KTK1QDKGKZSAQLS8KF0WQZSEQT0HK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7544" y="4404716"/>
            <a:ext cx="2132215" cy="213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03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547664" y="2417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</a:rPr>
              <a:t>TORTRICIDO ANARANJADO </a:t>
            </a:r>
          </a:p>
          <a:p>
            <a:pPr algn="ctr"/>
            <a:r>
              <a:rPr lang="es-MX" sz="2400" dirty="0">
                <a:solidFill>
                  <a:schemeClr val="bg1"/>
                </a:solidFill>
              </a:rPr>
              <a:t> </a:t>
            </a:r>
            <a:r>
              <a:rPr lang="es-MX" sz="2400" dirty="0" smtClean="0">
                <a:solidFill>
                  <a:schemeClr val="bg1"/>
                </a:solidFill>
              </a:rPr>
              <a:t>(</a:t>
            </a:r>
            <a:r>
              <a:rPr lang="es-MX" sz="2400" i="1" dirty="0">
                <a:solidFill>
                  <a:schemeClr val="bg1"/>
                </a:solidFill>
              </a:rPr>
              <a:t>Argyrotaenia franciscana</a:t>
            </a:r>
            <a:r>
              <a:rPr lang="es-MX" sz="2400" dirty="0">
                <a:solidFill>
                  <a:schemeClr val="bg1"/>
                </a:solidFill>
              </a:rPr>
              <a:t>)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r="11206" b="11525"/>
          <a:stretch/>
        </p:blipFill>
        <p:spPr bwMode="auto">
          <a:xfrm>
            <a:off x="827584" y="1076788"/>
            <a:ext cx="2671821" cy="334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r="10716"/>
          <a:stretch/>
        </p:blipFill>
        <p:spPr bwMode="auto">
          <a:xfrm>
            <a:off x="5076056" y="1082436"/>
            <a:ext cx="2480599" cy="334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467544" y="4653136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latin typeface="Arial" pitchFamily="34" charset="0"/>
                <a:cs typeface="Arial" pitchFamily="34" charset="0"/>
              </a:rPr>
              <a:t>Es considerada como una plaga de importancia económica en manzano, cítricos, durazno y uva. Se alimenta principalmente de frutos en desarrollo y maduros, también de hojas y ramas. 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2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latin typeface="Arial" pitchFamily="34" charset="0"/>
                <a:cs typeface="Arial" pitchFamily="34" charset="0"/>
              </a:rPr>
              <a:t>Esta plaga se encuentra presente en algunas zonas de Canadá, Estados Unidos  y en 2014 se identificaron especímenes positivos a esta plaga en Ensenada, Playas de Rosarito y Tijuana, Baja California por lo que esta plaga representa una amenaza económica para la región manzanera México y de acuerdo a lo establecido en la Norma Internacional para Medidas Fitosanitarias (NIMF) No. 8, </a:t>
            </a:r>
            <a:r>
              <a:rPr lang="es-MX" i="1" dirty="0" smtClean="0">
                <a:latin typeface="Arial" pitchFamily="34" charset="0"/>
                <a:cs typeface="Arial" pitchFamily="34" charset="0"/>
              </a:rPr>
              <a:t>el estatus de Argyrotaenia franciscana en México es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Transitoria: accionable, bajo vigilancia ya que la plaga ha sido detectada como una población aislada pero que puede potencialmente causar pérdidas económicas en cultivos hospedantes.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33425" y="1"/>
            <a:ext cx="7772400" cy="692695"/>
          </a:xfrm>
        </p:spPr>
        <p:txBody>
          <a:bodyPr/>
          <a:lstStyle/>
          <a:p>
            <a:r>
              <a:rPr lang="es-MX" sz="3200" dirty="0" smtClean="0">
                <a:solidFill>
                  <a:schemeClr val="bg1"/>
                </a:solidFill>
              </a:rPr>
              <a:t>HUEVECILLOS</a:t>
            </a:r>
            <a:endParaRPr lang="es-MX" sz="3200" dirty="0">
              <a:solidFill>
                <a:schemeClr val="bg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-10050" y="1412776"/>
            <a:ext cx="4319705" cy="3868136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MX" sz="2400" dirty="0" smtClean="0">
                <a:solidFill>
                  <a:schemeClr val="tx1"/>
                </a:solidFill>
              </a:rPr>
              <a:t>Los huevos son aplanados, traslucidos, de forma ovalada.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MX" sz="2400" dirty="0" smtClean="0">
                <a:solidFill>
                  <a:schemeClr val="tx1"/>
                </a:solidFill>
              </a:rPr>
              <a:t>Hembra depositan un promedio de 220 huevos en dos o tres grupos</a:t>
            </a:r>
            <a:r>
              <a:rPr lang="es-MX" sz="2400" dirty="0">
                <a:solidFill>
                  <a:schemeClr val="tx1"/>
                </a:solidFill>
              </a:rPr>
              <a:t>.</a:t>
            </a:r>
            <a:endParaRPr lang="es-MX" sz="2400" dirty="0" smtClean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748" y="1484784"/>
            <a:ext cx="479288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79512" y="4293096"/>
            <a:ext cx="8856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000" dirty="0" smtClean="0"/>
              <a:t>La </a:t>
            </a:r>
            <a:r>
              <a:rPr lang="es-MX" sz="2000" dirty="0"/>
              <a:t>larva es generalmente color amarillo verdoso pero el color puede variar con el instar y el hospedero. Las larvas de instar temprano o mediano tienen un alcance de transparente a marrón rojizo</a:t>
            </a:r>
            <a:r>
              <a:rPr lang="es-MX" sz="20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000" dirty="0" smtClean="0"/>
              <a:t>Las </a:t>
            </a:r>
            <a:r>
              <a:rPr lang="es-MX" sz="2000" dirty="0"/>
              <a:t>larvas del primer instar miden aproximadamente 1.2 mm de largo, mientras que el último instar de la larva es de 10-20 mm, con promedio de 16 mm.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14965"/>
            <a:ext cx="3299226" cy="329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ctrTitle"/>
          </p:nvPr>
        </p:nvSpPr>
        <p:spPr>
          <a:xfrm>
            <a:off x="733425" y="1"/>
            <a:ext cx="7772400" cy="692695"/>
          </a:xfrm>
        </p:spPr>
        <p:txBody>
          <a:bodyPr/>
          <a:lstStyle/>
          <a:p>
            <a:r>
              <a:rPr lang="es-MX" sz="3200" dirty="0" smtClean="0">
                <a:solidFill>
                  <a:schemeClr val="bg1"/>
                </a:solidFill>
              </a:rPr>
              <a:t>LARVA</a:t>
            </a:r>
            <a:endParaRPr lang="es-MX" sz="3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754" y="1014965"/>
            <a:ext cx="5054203" cy="329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62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106"/>
          <a:stretch/>
        </p:blipFill>
        <p:spPr bwMode="auto">
          <a:xfrm>
            <a:off x="271214" y="915231"/>
            <a:ext cx="8872786" cy="563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 bwMode="auto">
          <a:xfrm>
            <a:off x="611560" y="116632"/>
            <a:ext cx="6948264" cy="4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CICLO BIOLÓGICO DE </a:t>
            </a:r>
            <a:r>
              <a:rPr lang="es-MX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Argyrotaenia franciscana</a:t>
            </a:r>
            <a:endParaRPr lang="es-MX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7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38"/>
            <a:ext cx="9144000" cy="615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0" y="332656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600" dirty="0" smtClean="0"/>
              <a:t> </a:t>
            </a:r>
            <a:r>
              <a:rPr lang="es-MX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Plagas de </a:t>
            </a:r>
            <a:r>
              <a:rPr lang="es-MX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importancia cuarentenaria </a:t>
            </a:r>
            <a:r>
              <a:rPr lang="es-MX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 frutales: </a:t>
            </a:r>
          </a:p>
          <a:p>
            <a:pPr algn="just"/>
            <a:endParaRPr lang="es-MX" sz="3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3600" b="1" dirty="0" smtClean="0">
                <a:solidFill>
                  <a:schemeClr val="bg1"/>
                </a:solidFill>
              </a:rPr>
              <a:t>Palomilla marrón de la Manzana</a:t>
            </a:r>
          </a:p>
          <a:p>
            <a:pPr algn="ctr"/>
            <a:r>
              <a:rPr lang="es-MX" sz="3600" b="1" dirty="0" smtClean="0">
                <a:solidFill>
                  <a:schemeClr val="bg1"/>
                </a:solidFill>
              </a:rPr>
              <a:t> (</a:t>
            </a:r>
            <a:r>
              <a:rPr lang="es-MX" sz="3600" b="1" i="1" dirty="0" smtClean="0">
                <a:solidFill>
                  <a:schemeClr val="bg1"/>
                </a:solidFill>
              </a:rPr>
              <a:t>Epiphyas postvittana)</a:t>
            </a:r>
          </a:p>
          <a:p>
            <a:pPr algn="ctr"/>
            <a:endParaRPr lang="es-MX" sz="3600" b="1" i="1" dirty="0" smtClean="0">
              <a:solidFill>
                <a:schemeClr val="bg1"/>
              </a:solidFill>
            </a:endParaRPr>
          </a:p>
          <a:p>
            <a:pPr algn="ctr"/>
            <a:r>
              <a:rPr lang="es-MX" sz="3600" b="1" i="1" dirty="0" smtClean="0">
                <a:solidFill>
                  <a:schemeClr val="bg1"/>
                </a:solidFill>
              </a:rPr>
              <a:t>Palomilla oriental de la fruta</a:t>
            </a:r>
          </a:p>
          <a:p>
            <a:pPr algn="ctr"/>
            <a:r>
              <a:rPr lang="es-MX" sz="3600" b="1" i="1" dirty="0" smtClean="0">
                <a:solidFill>
                  <a:schemeClr val="bg1"/>
                </a:solidFill>
              </a:rPr>
              <a:t> (Grapholita molesta)</a:t>
            </a:r>
          </a:p>
          <a:p>
            <a:pPr algn="ctr"/>
            <a:endParaRPr lang="es-MX" sz="3600" b="1" i="1" dirty="0" smtClean="0">
              <a:solidFill>
                <a:schemeClr val="bg1"/>
              </a:solidFill>
            </a:endParaRPr>
          </a:p>
          <a:p>
            <a:pPr algn="ctr"/>
            <a:r>
              <a:rPr lang="es-MX" sz="3600" b="1" i="1" dirty="0" smtClean="0">
                <a:solidFill>
                  <a:schemeClr val="bg1"/>
                </a:solidFill>
              </a:rPr>
              <a:t>Tortricido anaranjado</a:t>
            </a:r>
          </a:p>
          <a:p>
            <a:pPr algn="ctr"/>
            <a:r>
              <a:rPr lang="es-MX" sz="3600" b="1" i="1" dirty="0" smtClean="0">
                <a:solidFill>
                  <a:schemeClr val="bg1"/>
                </a:solidFill>
              </a:rPr>
              <a:t> (Argyrotaenia franciscana) </a:t>
            </a:r>
            <a:endParaRPr lang="es-MX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1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882" cy="669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1"/>
            <a:ext cx="4716016" cy="3130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08720"/>
            <a:ext cx="4248472" cy="3201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0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4617" y="20828"/>
            <a:ext cx="6012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>
                <a:solidFill>
                  <a:schemeClr val="bg1"/>
                </a:solidFill>
              </a:rPr>
              <a:t>Daño </a:t>
            </a:r>
            <a:r>
              <a:rPr lang="es-MX" sz="2800" dirty="0">
                <a:solidFill>
                  <a:schemeClr val="bg1"/>
                </a:solidFill>
              </a:rPr>
              <a:t>ocasionado por </a:t>
            </a:r>
            <a:r>
              <a:rPr lang="es-MX" sz="2800" i="1" dirty="0" smtClean="0">
                <a:solidFill>
                  <a:schemeClr val="bg1"/>
                </a:solidFill>
              </a:rPr>
              <a:t>A. franciscana </a:t>
            </a:r>
            <a:endParaRPr lang="es-MX" sz="2800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24617" y="926557"/>
            <a:ext cx="42484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400" dirty="0" smtClean="0"/>
              <a:t>La </a:t>
            </a:r>
            <a:r>
              <a:rPr lang="es-MX" sz="2400" dirty="0"/>
              <a:t>alimentación de primavera la realizan sobre brotes, y hojas.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400" dirty="0" smtClean="0"/>
              <a:t>Cuando </a:t>
            </a:r>
            <a:r>
              <a:rPr lang="es-MX" sz="2400" dirty="0"/>
              <a:t>se da la floración, la larva se mete dentro de los racimos y teje un nido uniendo las primeras bayas con una red de seda.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513506" y="45932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400" dirty="0" smtClean="0"/>
              <a:t>Larva </a:t>
            </a:r>
            <a:r>
              <a:rPr lang="es-MX" sz="2400" dirty="0"/>
              <a:t>de </a:t>
            </a:r>
            <a:r>
              <a:rPr lang="es-MX" sz="2400" dirty="0" err="1"/>
              <a:t>tortrícido</a:t>
            </a:r>
            <a:r>
              <a:rPr lang="es-MX" sz="2400" dirty="0"/>
              <a:t> anaranjado alimentándose sobre un brote (Foto: Jack Kelly Clark).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31" y="936902"/>
            <a:ext cx="5006975" cy="366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5462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24765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74395"/>
            <a:ext cx="24765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55901"/>
            <a:ext cx="2592288" cy="189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24765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05870"/>
            <a:ext cx="2468743" cy="151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58" y="3198586"/>
            <a:ext cx="253649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35347" y="4941168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/>
              <a:t>Daño </a:t>
            </a:r>
            <a:r>
              <a:rPr lang="es-MX" sz="2400" dirty="0"/>
              <a:t>ocasionado por </a:t>
            </a:r>
            <a:r>
              <a:rPr lang="es-MX" sz="2400" i="1" dirty="0"/>
              <a:t>A. franciscana </a:t>
            </a:r>
            <a:r>
              <a:rPr lang="es-MX" sz="2400" dirty="0"/>
              <a:t>en arándano y mora, Foto: T. </a:t>
            </a:r>
            <a:r>
              <a:rPr lang="es-MX" sz="2400" dirty="0" err="1"/>
              <a:t>Peerbolt</a:t>
            </a:r>
            <a:r>
              <a:rPr lang="es-MX" sz="2400" dirty="0"/>
              <a:t> y T. Murray. </a:t>
            </a:r>
          </a:p>
        </p:txBody>
      </p:sp>
    </p:spTree>
    <p:extLst>
      <p:ext uri="{BB962C8B-B14F-4D97-AF65-F5344CB8AC3E}">
        <p14:creationId xmlns:p14="http://schemas.microsoft.com/office/powerpoint/2010/main" val="270130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07905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0" y="923025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¡Gracias!</a:t>
            </a:r>
          </a:p>
          <a:p>
            <a:pPr algn="ctr"/>
            <a:endParaRPr lang="es-MX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000" b="1" dirty="0" smtClean="0"/>
          </a:p>
          <a:p>
            <a:pPr algn="ctr"/>
            <a:endParaRPr lang="es-MX" sz="2000" b="1" dirty="0" smtClean="0"/>
          </a:p>
          <a:p>
            <a:pPr algn="ctr"/>
            <a:endParaRPr lang="es-MX" sz="2000" b="1" dirty="0"/>
          </a:p>
          <a:p>
            <a:pPr algn="ctr"/>
            <a:endParaRPr lang="es-MX" sz="2000" b="1" dirty="0" smtClean="0"/>
          </a:p>
          <a:p>
            <a:pPr algn="ctr"/>
            <a:endParaRPr lang="es-MX" sz="2000" b="1" dirty="0"/>
          </a:p>
          <a:p>
            <a:pPr algn="ctr"/>
            <a:endParaRPr lang="es-MX" sz="2000" b="1" dirty="0" smtClean="0"/>
          </a:p>
          <a:p>
            <a:pPr algn="ctr"/>
            <a:endParaRPr lang="es-MX" sz="2000" b="1" dirty="0" smtClean="0"/>
          </a:p>
          <a:p>
            <a:pPr algn="ctr"/>
            <a:endParaRPr lang="es-MX" sz="2000" b="1" dirty="0"/>
          </a:p>
          <a:p>
            <a:pPr algn="ctr"/>
            <a:r>
              <a:rPr lang="es-MX" sz="2000" b="1" dirty="0"/>
              <a:t>Comité Estatal de sanidad Vegetal de Coahuila</a:t>
            </a:r>
          </a:p>
          <a:p>
            <a:pPr algn="ctr"/>
            <a:r>
              <a:rPr lang="es-MX" sz="2000" b="1" dirty="0" smtClean="0"/>
              <a:t>Ing. Valentín Santiago cruz</a:t>
            </a:r>
          </a:p>
          <a:p>
            <a:pPr algn="ctr"/>
            <a:r>
              <a:rPr lang="es-MX" sz="2000" b="1" dirty="0" smtClean="0"/>
              <a:t>Tel (844) 4-30-30-04</a:t>
            </a:r>
          </a:p>
          <a:p>
            <a:pPr algn="ctr"/>
            <a:r>
              <a:rPr lang="es-MX" sz="2000" b="1" dirty="0" smtClean="0"/>
              <a:t>Programa de Vigilancia Epidemiológica Fitosanitaria</a:t>
            </a:r>
          </a:p>
          <a:p>
            <a:pPr algn="ctr"/>
            <a:endParaRPr lang="es-MX" sz="2000" b="1" dirty="0" smtClean="0"/>
          </a:p>
          <a:p>
            <a:pPr algn="ctr"/>
            <a:endParaRPr lang="es-MX" sz="2000" b="1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2793" y="1556792"/>
            <a:ext cx="1998723" cy="28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18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860355"/>
            <a:ext cx="4670425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23528" y="13855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</a:rPr>
              <a:t>PALOMILLA MARRON DE LA </a:t>
            </a:r>
            <a:r>
              <a:rPr lang="es-MX" sz="2400" dirty="0" smtClean="0">
                <a:solidFill>
                  <a:schemeClr val="bg1"/>
                </a:solidFill>
              </a:rPr>
              <a:t>MANZANA </a:t>
            </a:r>
          </a:p>
          <a:p>
            <a:pPr algn="ctr"/>
            <a:r>
              <a:rPr lang="es-MX" sz="2400" dirty="0" smtClean="0">
                <a:solidFill>
                  <a:schemeClr val="bg1"/>
                </a:solidFill>
              </a:rPr>
              <a:t>(</a:t>
            </a:r>
            <a:r>
              <a:rPr lang="es-MX" sz="2400" i="1" dirty="0" smtClean="0">
                <a:solidFill>
                  <a:schemeClr val="bg1"/>
                </a:solidFill>
              </a:rPr>
              <a:t>Epiphyas </a:t>
            </a:r>
            <a:r>
              <a:rPr lang="es-MX" sz="2400" i="1" dirty="0">
                <a:solidFill>
                  <a:schemeClr val="bg1"/>
                </a:solidFill>
              </a:rPr>
              <a:t>postvittana</a:t>
            </a:r>
            <a:r>
              <a:rPr lang="es-MX" sz="24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60338" y="1484783"/>
            <a:ext cx="42316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s-MX" sz="2800" dirty="0"/>
              <a:t>Nativa de </a:t>
            </a:r>
            <a:r>
              <a:rPr lang="es-MX" sz="2800" dirty="0" smtClean="0"/>
              <a:t>Australia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s-MX" sz="2800" dirty="0" smtClean="0"/>
              <a:t>2 </a:t>
            </a:r>
            <a:r>
              <a:rPr lang="es-MX" sz="2800" dirty="0"/>
              <a:t>- 4 </a:t>
            </a:r>
            <a:r>
              <a:rPr lang="es-MX" sz="2800" dirty="0" smtClean="0"/>
              <a:t>generaciones/año.</a:t>
            </a:r>
            <a:endParaRPr lang="es-MX" sz="2800" dirty="0"/>
          </a:p>
        </p:txBody>
      </p:sp>
      <p:sp>
        <p:nvSpPr>
          <p:cNvPr id="3" name="2 Rectángulo"/>
          <p:cNvSpPr/>
          <p:nvPr/>
        </p:nvSpPr>
        <p:spPr>
          <a:xfrm>
            <a:off x="160338" y="2751653"/>
            <a:ext cx="42316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s-MX" sz="2800" dirty="0" smtClean="0"/>
              <a:t>Plaga </a:t>
            </a:r>
            <a:r>
              <a:rPr lang="es-MX" sz="2800" dirty="0"/>
              <a:t>principalmente en</a:t>
            </a:r>
          </a:p>
          <a:p>
            <a:r>
              <a:rPr lang="es-MX" sz="2800" dirty="0" smtClean="0"/>
              <a:t>      manzana </a:t>
            </a:r>
            <a:r>
              <a:rPr lang="es-MX" sz="2800" dirty="0"/>
              <a:t>y vid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60338" y="3841003"/>
            <a:ext cx="56169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/>
              <a:t>A</a:t>
            </a:r>
            <a:r>
              <a:rPr lang="pt-BR" sz="2800" dirty="0" smtClean="0"/>
              <a:t>mplio </a:t>
            </a:r>
            <a:r>
              <a:rPr lang="pt-BR" sz="2800" dirty="0"/>
              <a:t>número de plantas </a:t>
            </a:r>
            <a:r>
              <a:rPr lang="pt-BR" sz="2800" dirty="0" err="1" smtClean="0"/>
              <a:t>hospederas</a:t>
            </a:r>
            <a:r>
              <a:rPr lang="pt-BR" sz="2800" dirty="0" smtClean="0"/>
              <a:t>, (</a:t>
            </a:r>
            <a:r>
              <a:rPr lang="es-MX" sz="2800" dirty="0" smtClean="0"/>
              <a:t>árboles</a:t>
            </a:r>
            <a:r>
              <a:rPr lang="es-MX" sz="2800" dirty="0"/>
              <a:t>, arbustos, </a:t>
            </a:r>
            <a:r>
              <a:rPr lang="es-MX" sz="2800" dirty="0" smtClean="0"/>
              <a:t>cultivos de </a:t>
            </a:r>
            <a:r>
              <a:rPr lang="es-MX" sz="2800" dirty="0"/>
              <a:t>frutas y </a:t>
            </a:r>
            <a:r>
              <a:rPr lang="es-MX" sz="2800" dirty="0" smtClean="0"/>
              <a:t>algunos vegetales</a:t>
            </a:r>
            <a:r>
              <a:rPr lang="es-MX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92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111" y="1268760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 palomilla marrón de la manzana (</a:t>
            </a:r>
            <a:r>
              <a:rPr lang="es-MX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Epiphyas postvittana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es una plaga que afecta a muchos </a:t>
            </a:r>
            <a:r>
              <a:rPr lang="es-MX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cultivos, 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incluyendo frutales, hortalizas, </a:t>
            </a:r>
            <a:r>
              <a:rPr lang="es-MX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ornamentales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forestales y silvestres. Su principal hospedante es el </a:t>
            </a:r>
            <a:r>
              <a:rPr lang="es-MX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manzano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aunque también afecta otros cultivos como cítricos (naranja, limón, </a:t>
            </a:r>
            <a:r>
              <a:rPr lang="es-MX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lima, 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fresa, ciruelo, durazno, aguacate pera, frambuesa y </a:t>
            </a:r>
            <a:r>
              <a:rPr lang="es-MX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uva. 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 larva de este insecto causa daños en hojas, brotes y frutos de sus hospedantes</a:t>
            </a:r>
            <a:r>
              <a:rPr lang="es-MX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En 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México, se implementan actividades de Vigilancia Epidemiológica Fitosanitaria para la detección oportuna de esta plaga, a través de rutas de </a:t>
            </a:r>
            <a:r>
              <a:rPr lang="es-MX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trampeo. 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Derivado de estas acciones, a la fecha no se han detectado ejemplares positivos, por lo que con base </a:t>
            </a:r>
            <a:r>
              <a:rPr lang="es-MX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 establecido en la NIMF No. </a:t>
            </a:r>
            <a:r>
              <a:rPr lang="es-MX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8, el 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estatus de la palomilla marrón de la manzana es </a:t>
            </a:r>
            <a:r>
              <a:rPr lang="es-MX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Ausente</a:t>
            </a:r>
            <a:r>
              <a:rPr lang="es-MX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no hay registros de la plaga</a:t>
            </a:r>
            <a:r>
              <a:rPr lang="es-MX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4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06266"/>
            <a:ext cx="2786409" cy="290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-15877" y="4005064"/>
            <a:ext cx="5235416" cy="1584176"/>
          </a:xfrm>
        </p:spPr>
        <p:txBody>
          <a:bodyPr/>
          <a:lstStyle/>
          <a:p>
            <a:pPr marL="457200" indent="-45720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chemeClr val="tx1"/>
                </a:solidFill>
              </a:rPr>
              <a:t>Larvas maduras </a:t>
            </a:r>
            <a:r>
              <a:rPr lang="es-MX" sz="2400" dirty="0" smtClean="0">
                <a:solidFill>
                  <a:schemeClr val="tx1"/>
                </a:solidFill>
              </a:rPr>
              <a:t>son verdes pálidas</a:t>
            </a:r>
            <a:endParaRPr lang="es-MX" sz="2400" dirty="0">
              <a:solidFill>
                <a:schemeClr val="tx1"/>
              </a:solidFill>
            </a:endParaRPr>
          </a:p>
          <a:p>
            <a:pPr marL="457200" indent="-45720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2400" dirty="0" smtClean="0">
                <a:solidFill>
                  <a:schemeClr val="tx1"/>
                </a:solidFill>
              </a:rPr>
              <a:t>Larva </a:t>
            </a:r>
            <a:r>
              <a:rPr lang="es-MX" sz="2400" dirty="0">
                <a:solidFill>
                  <a:schemeClr val="tx1"/>
                </a:solidFill>
              </a:rPr>
              <a:t>del macho </a:t>
            </a:r>
            <a:r>
              <a:rPr lang="es-MX" sz="2400" dirty="0" smtClean="0">
                <a:solidFill>
                  <a:schemeClr val="tx1"/>
                </a:solidFill>
              </a:rPr>
              <a:t>mide ~0.8 </a:t>
            </a:r>
            <a:r>
              <a:rPr lang="es-MX" sz="2400" dirty="0">
                <a:solidFill>
                  <a:schemeClr val="tx1"/>
                </a:solidFill>
              </a:rPr>
              <a:t>mm!</a:t>
            </a:r>
          </a:p>
          <a:p>
            <a:pPr marL="457200" indent="-45720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MX" sz="2400" dirty="0" smtClean="0">
                <a:solidFill>
                  <a:schemeClr val="tx1"/>
                </a:solidFill>
              </a:rPr>
              <a:t>Larva </a:t>
            </a:r>
            <a:r>
              <a:rPr lang="es-MX" sz="2400" dirty="0">
                <a:solidFill>
                  <a:schemeClr val="tx1"/>
                </a:solidFill>
              </a:rPr>
              <a:t>de la </a:t>
            </a:r>
            <a:r>
              <a:rPr lang="es-MX" sz="2400" dirty="0" smtClean="0">
                <a:solidFill>
                  <a:schemeClr val="tx1"/>
                </a:solidFill>
              </a:rPr>
              <a:t>hembra ~</a:t>
            </a:r>
            <a:r>
              <a:rPr lang="es-MX" sz="2400" dirty="0">
                <a:solidFill>
                  <a:schemeClr val="tx1"/>
                </a:solidFill>
              </a:rPr>
              <a:t>1.8 mm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98" y="727078"/>
            <a:ext cx="3369767" cy="245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-15877" y="5090383"/>
            <a:ext cx="55547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MX" sz="2400" i="1" dirty="0" smtClean="0"/>
              <a:t>E</a:t>
            </a:r>
            <a:r>
              <a:rPr lang="es-MX" sz="2400" i="1" dirty="0"/>
              <a:t>. postvittana</a:t>
            </a:r>
            <a:r>
              <a:rPr lang="es-MX" sz="2400" dirty="0"/>
              <a:t>, posee además una característica única como lo es color de las setas. Presenta en todos los estadios setas de color blanco a translucidas.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763" y="4892427"/>
            <a:ext cx="3607620" cy="196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0" r="5586" b="10407"/>
          <a:stretch/>
        </p:blipFill>
        <p:spPr bwMode="auto">
          <a:xfrm>
            <a:off x="5554763" y="3185323"/>
            <a:ext cx="3589237" cy="188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45074" y="928632"/>
            <a:ext cx="28065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2400" dirty="0" smtClean="0"/>
              <a:t>Los huevos son amarillo pálido a verde claro ovales y planos  y son depositados en masas de 30-300, sobre hojas lisas. </a:t>
            </a:r>
            <a:endParaRPr lang="es-MX" sz="2400" dirty="0"/>
          </a:p>
        </p:txBody>
      </p:sp>
      <p:sp>
        <p:nvSpPr>
          <p:cNvPr id="6" name="5 Elipse"/>
          <p:cNvSpPr/>
          <p:nvPr/>
        </p:nvSpPr>
        <p:spPr>
          <a:xfrm>
            <a:off x="4422413" y="2431568"/>
            <a:ext cx="648072" cy="50405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8" name="7 Conector recto"/>
          <p:cNvCxnSpPr>
            <a:stCxn id="6" idx="4"/>
          </p:cNvCxnSpPr>
          <p:nvPr/>
        </p:nvCxnSpPr>
        <p:spPr>
          <a:xfrm flipV="1">
            <a:off x="4746449" y="2927754"/>
            <a:ext cx="2198775" cy="78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>
            <a:stCxn id="6" idx="0"/>
          </p:cNvCxnSpPr>
          <p:nvPr/>
        </p:nvCxnSpPr>
        <p:spPr>
          <a:xfrm flipV="1">
            <a:off x="4746449" y="1667859"/>
            <a:ext cx="1913783" cy="7637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2626106" y="1011746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chemeClr val="bg1"/>
                </a:solidFill>
              </a:rPr>
              <a:t>HUEVECILLOS</a:t>
            </a:r>
            <a:endParaRPr lang="es-MX" sz="3200" dirty="0">
              <a:solidFill>
                <a:schemeClr val="bg1"/>
              </a:solidFill>
            </a:endParaRPr>
          </a:p>
        </p:txBody>
      </p:sp>
      <p:sp>
        <p:nvSpPr>
          <p:cNvPr id="13" name="13 CuadroTexto"/>
          <p:cNvSpPr txBox="1"/>
          <p:nvPr/>
        </p:nvSpPr>
        <p:spPr>
          <a:xfrm>
            <a:off x="3689775" y="3237843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chemeClr val="bg1"/>
                </a:solidFill>
              </a:rPr>
              <a:t>LARVAS</a:t>
            </a:r>
            <a:endParaRPr lang="es-MX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4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87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119" y="4293096"/>
            <a:ext cx="1755263" cy="173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3" t="10530" r="26948" b="46764"/>
          <a:stretch/>
        </p:blipFill>
        <p:spPr bwMode="auto">
          <a:xfrm>
            <a:off x="1564426" y="1052736"/>
            <a:ext cx="1440664" cy="182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428" y="4293096"/>
            <a:ext cx="172819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616" y="1218588"/>
            <a:ext cx="2394480" cy="110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563888" y="3306772"/>
            <a:ext cx="1853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Ciclo </a:t>
            </a:r>
            <a:r>
              <a:rPr lang="es-MX" dirty="0"/>
              <a:t>46-140 días 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 bwMode="auto">
          <a:xfrm>
            <a:off x="22260" y="40"/>
            <a:ext cx="6948264" cy="4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CICLO BIOLÓGICO DE </a:t>
            </a:r>
            <a:r>
              <a:rPr lang="es-MX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Epiphyas postvittana</a:t>
            </a:r>
            <a:endParaRPr lang="es-MX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Flecha curvada hacia la izquierda"/>
          <p:cNvSpPr/>
          <p:nvPr/>
        </p:nvSpPr>
        <p:spPr>
          <a:xfrm>
            <a:off x="7740352" y="1967004"/>
            <a:ext cx="1008112" cy="2838299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8" name="7 Flecha curvada hacia la izquierda"/>
          <p:cNvSpPr/>
          <p:nvPr/>
        </p:nvSpPr>
        <p:spPr>
          <a:xfrm rot="11015034">
            <a:off x="835965" y="2195294"/>
            <a:ext cx="648072" cy="2592288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9" name="8 Flecha curvada hacia abajo"/>
          <p:cNvSpPr/>
          <p:nvPr/>
        </p:nvSpPr>
        <p:spPr>
          <a:xfrm rot="10800000">
            <a:off x="3217382" y="5978257"/>
            <a:ext cx="3219415" cy="532165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1" name="10 Flecha curvada hacia abajo"/>
          <p:cNvSpPr/>
          <p:nvPr/>
        </p:nvSpPr>
        <p:spPr>
          <a:xfrm>
            <a:off x="2767078" y="836712"/>
            <a:ext cx="2650762" cy="504056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520786" y="2881272"/>
            <a:ext cx="1637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0.84-0.95 </a:t>
            </a:r>
            <a:r>
              <a:rPr lang="es-MX" dirty="0"/>
              <a:t>mm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5855660" y="2329461"/>
            <a:ext cx="1210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10-18 </a:t>
            </a:r>
            <a:r>
              <a:rPr lang="es-MX" dirty="0"/>
              <a:t>mm 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6556732" y="6021288"/>
            <a:ext cx="1277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7.6-9.8 </a:t>
            </a:r>
            <a:r>
              <a:rPr lang="es-MX" dirty="0"/>
              <a:t>mm 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774477" y="6029686"/>
            <a:ext cx="2541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/>
              <a:t>20-28 </a:t>
            </a:r>
            <a:r>
              <a:rPr lang="es-MX" dirty="0"/>
              <a:t>mm expansión alar </a:t>
            </a:r>
          </a:p>
        </p:txBody>
      </p:sp>
    </p:spTree>
    <p:extLst>
      <p:ext uri="{BB962C8B-B14F-4D97-AF65-F5344CB8AC3E}">
        <p14:creationId xmlns:p14="http://schemas.microsoft.com/office/powerpoint/2010/main" val="372818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941" y="3510220"/>
            <a:ext cx="4084059" cy="287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17" y="916028"/>
            <a:ext cx="4068083" cy="259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1654" y="1001841"/>
            <a:ext cx="506440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/>
              <a:t>Adulto </a:t>
            </a:r>
            <a:endParaRPr lang="es-MX" sz="2000" dirty="0"/>
          </a:p>
          <a:p>
            <a:r>
              <a:rPr lang="es-MX" sz="2000" dirty="0"/>
              <a:t>•FWL: 5.0-11.5mm (macho); 5.5-12.5mm (hembra) </a:t>
            </a:r>
          </a:p>
          <a:p>
            <a:endParaRPr lang="es-MX" sz="2000" dirty="0"/>
          </a:p>
          <a:p>
            <a:r>
              <a:rPr lang="es-MX" sz="2000" dirty="0"/>
              <a:t>•Las alas anteriores de ambos sexos son de color marrón claro a amarillo pálido con marcas marrones a marrón oscuro. </a:t>
            </a:r>
          </a:p>
          <a:p>
            <a:endParaRPr lang="es-MX" sz="2000" dirty="0"/>
          </a:p>
          <a:p>
            <a:r>
              <a:rPr lang="es-MX" sz="2000" dirty="0" smtClean="0"/>
              <a:t>•Los </a:t>
            </a:r>
            <a:r>
              <a:rPr lang="es-MX" sz="2000" dirty="0"/>
              <a:t>machos tienen un pliegue costal en el ala anterior. </a:t>
            </a:r>
          </a:p>
          <a:p>
            <a:r>
              <a:rPr lang="es-MX" sz="2000" dirty="0"/>
              <a:t>•La hembra tiene colores más uniformes en el ala </a:t>
            </a:r>
            <a:r>
              <a:rPr lang="es-MX" sz="2000" dirty="0" smtClean="0"/>
              <a:t>anterior, la </a:t>
            </a:r>
            <a:r>
              <a:rPr lang="es-MX" sz="2000" dirty="0"/>
              <a:t>mayoría de las hembras tienen una marca oscura en el </a:t>
            </a:r>
            <a:r>
              <a:rPr lang="es-MX" sz="2000" dirty="0" err="1"/>
              <a:t>dorsum</a:t>
            </a:r>
            <a:r>
              <a:rPr lang="es-MX" sz="2000" dirty="0"/>
              <a:t> de cada ala anterior y dos marcas oscuras en la zona posterior del tórax. </a:t>
            </a:r>
          </a:p>
          <a:p>
            <a:r>
              <a:rPr lang="es-MX" sz="2000" dirty="0" smtClean="0"/>
              <a:t>Presentan un pliegue en la costa del ala </a:t>
            </a:r>
            <a:endParaRPr lang="es-MX" sz="2000" dirty="0"/>
          </a:p>
        </p:txBody>
      </p:sp>
      <p:sp>
        <p:nvSpPr>
          <p:cNvPr id="7" name="6 Rectángulo"/>
          <p:cNvSpPr/>
          <p:nvPr/>
        </p:nvSpPr>
        <p:spPr>
          <a:xfrm>
            <a:off x="5316203" y="1001841"/>
            <a:ext cx="1997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Pliegue en la costa del ala </a:t>
            </a:r>
            <a:endParaRPr lang="es-MX" dirty="0">
              <a:solidFill>
                <a:schemeClr val="bg1"/>
              </a:solidFill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6084168" y="1556792"/>
            <a:ext cx="992590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7121639" y="5353716"/>
            <a:ext cx="1491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Dos manchas </a:t>
            </a:r>
            <a:endParaRPr lang="es-MX" dirty="0">
              <a:solidFill>
                <a:schemeClr val="bg1"/>
              </a:solidFill>
            </a:endParaRPr>
          </a:p>
        </p:txBody>
      </p:sp>
      <p:cxnSp>
        <p:nvCxnSpPr>
          <p:cNvPr id="15" name="14 Conector recto de flecha"/>
          <p:cNvCxnSpPr/>
          <p:nvPr/>
        </p:nvCxnSpPr>
        <p:spPr>
          <a:xfrm flipH="1" flipV="1">
            <a:off x="7314171" y="4725144"/>
            <a:ext cx="764342" cy="7578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5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8&quot; unique_id=&quot;11041&quot;&gt;&lt;/object&gt;&lt;object type=&quot;2&quot; unique_id=&quot;11042&quot;&gt;&lt;object type=&quot;3&quot; unique_id=&quot;11043&quot;&gt;&lt;property id=&quot;20148&quot; value=&quot;5&quot;/&gt;&lt;property id=&quot;20300&quot; value=&quot;Slide 1&quot;/&gt;&lt;property id=&quot;20307&quot; value=&quot;264&quot;/&gt;&lt;/object&gt;&lt;object type=&quot;3&quot; unique_id=&quot;11044&quot;&gt;&lt;property id=&quot;20148&quot; value=&quot;5&quot;/&gt;&lt;property id=&quot;20300&quot; value=&quot;Slide 2 - &amp;quot;RUTAS DE TRAMPEO&amp;quot;&quot;/&gt;&lt;property id=&quot;20307&quot; value=&quot;335&quot;/&gt;&lt;/object&gt;&lt;object type=&quot;3&quot; unique_id=&quot;11045&quot;&gt;&lt;property id=&quot;20148&quot; value=&quot;5&quot;/&gt;&lt;property id=&quot;20300&quot; value=&quot;Slide 3&quot;/&gt;&lt;property id=&quot;20307&quot; value=&quot;277&quot;/&gt;&lt;/object&gt;&lt;object type=&quot;3&quot; unique_id=&quot;11046&quot;&gt;&lt;property id=&quot;20148&quot; value=&quot;5&quot;/&gt;&lt;property id=&quot;20300&quot; value=&quot;Slide 4&quot;/&gt;&lt;property id=&quot;20307&quot; value=&quot;283&quot;/&gt;&lt;/object&gt;&lt;object type=&quot;3&quot; unique_id=&quot;11047&quot;&gt;&lt;property id=&quot;20148&quot; value=&quot;5&quot;/&gt;&lt;property id=&quot;20300&quot; value=&quot;Slide 5&quot;/&gt;&lt;property id=&quot;20307&quot; value=&quot;321&quot;/&gt;&lt;/object&gt;&lt;object type=&quot;3&quot; unique_id=&quot;11048&quot;&gt;&lt;property id=&quot;20148&quot; value=&quot;5&quot;/&gt;&lt;property id=&quot;20300&quot; value=&quot;Slide 6&quot;/&gt;&lt;property id=&quot;20307&quot; value=&quot;313&quot;/&gt;&lt;/object&gt;&lt;object type=&quot;3&quot; unique_id=&quot;11049&quot;&gt;&lt;property id=&quot;20148&quot; value=&quot;5&quot;/&gt;&lt;property id=&quot;20300&quot; value=&quot;Slide 7&quot;/&gt;&lt;property id=&quot;20307&quot; value=&quot;323&quot;/&gt;&lt;/object&gt;&lt;object type=&quot;3&quot; unique_id=&quot;11050&quot;&gt;&lt;property id=&quot;20148&quot; value=&quot;5&quot;/&gt;&lt;property id=&quot;20300&quot; value=&quot;Slide 8&quot;/&gt;&lt;property id=&quot;20307&quot; value=&quot;302&quot;/&gt;&lt;/object&gt;&lt;object type=&quot;3&quot; unique_id=&quot;11051&quot;&gt;&lt;property id=&quot;20148&quot; value=&quot;5&quot;/&gt;&lt;property id=&quot;20300&quot; value=&quot;Slide 9&quot;/&gt;&lt;property id=&quot;20307&quot; value=&quot;284&quot;/&gt;&lt;/object&gt;&lt;object type=&quot;3&quot; unique_id=&quot;11052&quot;&gt;&lt;property id=&quot;20148&quot; value=&quot;5&quot;/&gt;&lt;property id=&quot;20300&quot; value=&quot;Slide 10&quot;/&gt;&lt;property id=&quot;20307&quot; value=&quot;324&quot;/&gt;&lt;/object&gt;&lt;object type=&quot;3&quot; unique_id=&quot;11053&quot;&gt;&lt;property id=&quot;20148&quot; value=&quot;5&quot;/&gt;&lt;property id=&quot;20300&quot; value=&quot;Slide 11&quot;/&gt;&lt;property id=&quot;20307&quot; value=&quot;289&quot;/&gt;&lt;/object&gt;&lt;object type=&quot;3&quot; unique_id=&quot;11054&quot;&gt;&lt;property id=&quot;20148&quot; value=&quot;5&quot;/&gt;&lt;property id=&quot;20300&quot; value=&quot;Slide 12&quot;/&gt;&lt;property id=&quot;20307&quot; value=&quot;322&quot;/&gt;&lt;/object&gt;&lt;object type=&quot;3&quot; unique_id=&quot;11055&quot;&gt;&lt;property id=&quot;20148&quot; value=&quot;5&quot;/&gt;&lt;property id=&quot;20300&quot; value=&quot;Slide 13&quot;/&gt;&lt;property id=&quot;20307&quot; value=&quot;291&quot;/&gt;&lt;/object&gt;&lt;object type=&quot;3&quot; unique_id=&quot;11056&quot;&gt;&lt;property id=&quot;20148&quot; value=&quot;5&quot;/&gt;&lt;property id=&quot;20300&quot; value=&quot;Slide 14&quot;/&gt;&lt;property id=&quot;20307&quot; value=&quot;325&quot;/&gt;&lt;/object&gt;&lt;object type=&quot;3&quot; unique_id=&quot;11057&quot;&gt;&lt;property id=&quot;20148&quot; value=&quot;5&quot;/&gt;&lt;property id=&quot;20300&quot; value=&quot;Slide 15 - &amp;quot;DISTRIBUCION DE LA PLAGA&amp;quot;&quot;/&gt;&lt;property id=&quot;20307&quot; value=&quot;315&quot;/&gt;&lt;/object&gt;&lt;object type=&quot;3&quot; unique_id=&quot;11058&quot;&gt;&lt;property id=&quot;20148&quot; value=&quot;5&quot;/&gt;&lt;property id=&quot;20300&quot; value=&quot;Slide 16&quot;/&gt;&lt;property id=&quot;20307&quot; value=&quot;314&quot;/&gt;&lt;/object&gt;&lt;object type=&quot;3&quot; unique_id=&quot;11059&quot;&gt;&lt;property id=&quot;20148&quot; value=&quot;5&quot;/&gt;&lt;property id=&quot;20300&quot; value=&quot;Slide 17 - &amp;quot;CICLO BIOLÓGICO DE Grapholita molesta&amp;quot;&quot;/&gt;&lt;property id=&quot;20307&quot; value=&quot;300&quot;/&gt;&lt;/object&gt;&lt;object type=&quot;3&quot; unique_id=&quot;11060&quot;&gt;&lt;property id=&quot;20148&quot; value=&quot;5&quot;/&gt;&lt;property id=&quot;20300&quot; value=&quot;Slide 18&quot;/&gt;&lt;property id=&quot;20307&quot; value=&quot;292&quot;/&gt;&lt;/object&gt;&lt;object type=&quot;3&quot; unique_id=&quot;11061&quot;&gt;&lt;property id=&quot;20148&quot; value=&quot;5&quot;/&gt;&lt;property id=&quot;20300&quot; value=&quot;Slide 19&quot;/&gt;&lt;property id=&quot;20307&quot; value=&quot;329&quot;/&gt;&lt;/object&gt;&lt;object type=&quot;3&quot; unique_id=&quot;11062&quot;&gt;&lt;property id=&quot;20148&quot; value=&quot;5&quot;/&gt;&lt;property id=&quot;20300&quot; value=&quot;Slide 20&quot;/&gt;&lt;property id=&quot;20307&quot; value=&quot;297&quot;/&gt;&lt;/object&gt;&lt;object type=&quot;3&quot; unique_id=&quot;11063&quot;&gt;&lt;property id=&quot;20148&quot; value=&quot;5&quot;/&gt;&lt;property id=&quot;20300&quot; value=&quot;Slide 21&quot;/&gt;&lt;property id=&quot;20307&quot; value=&quot;330&quot;/&gt;&lt;/object&gt;&lt;object type=&quot;3&quot; unique_id=&quot;11064&quot;&gt;&lt;property id=&quot;20148&quot; value=&quot;5&quot;/&gt;&lt;property id=&quot;20300&quot; value=&quot;Slide 22&quot;/&gt;&lt;property id=&quot;20307&quot; value=&quot;299&quot;/&gt;&lt;/object&gt;&lt;object type=&quot;3&quot; unique_id=&quot;11065&quot;&gt;&lt;property id=&quot;20148&quot; value=&quot;5&quot;/&gt;&lt;property id=&quot;20300&quot; value=&quot;Slide 23&quot;/&gt;&lt;property id=&quot;20307&quot; value=&quot;331&quot;/&gt;&lt;/object&gt;&lt;object type=&quot;3&quot; unique_id=&quot;11066&quot;&gt;&lt;property id=&quot;20148&quot; value=&quot;5&quot;/&gt;&lt;property id=&quot;20300&quot; value=&quot;Slide 24&quot;/&gt;&lt;property id=&quot;20307&quot; value=&quot;294&quot;/&gt;&lt;/object&gt;&lt;object type=&quot;3&quot; unique_id=&quot;11067&quot;&gt;&lt;property id=&quot;20148&quot; value=&quot;5&quot;/&gt;&lt;property id=&quot;20300&quot; value=&quot;Slide 25&quot;/&gt;&lt;property id=&quot;20307&quot; value=&quot;301&quot;/&gt;&lt;/object&gt;&lt;object type=&quot;3&quot; unique_id=&quot;11068&quot;&gt;&lt;property id=&quot;20148&quot; value=&quot;5&quot;/&gt;&lt;property id=&quot;20300&quot; value=&quot;Slide 26&quot;/&gt;&lt;property id=&quot;20307&quot; value=&quot;332&quot;/&gt;&lt;/object&gt;&lt;object type=&quot;3&quot; unique_id=&quot;11069&quot;&gt;&lt;property id=&quot;20148&quot; value=&quot;5&quot;/&gt;&lt;property id=&quot;20300&quot; value=&quot;Slide 27 - &amp;quot;HUEVECILLOS&amp;quot;&quot;/&gt;&lt;property id=&quot;20307&quot; value=&quot;316&quot;/&gt;&lt;/object&gt;&lt;object type=&quot;3&quot; unique_id=&quot;11070&quot;&gt;&lt;property id=&quot;20148&quot; value=&quot;5&quot;/&gt;&lt;property id=&quot;20300&quot; value=&quot;Slide 28 - &amp;quot;LARVA&amp;quot;&quot;/&gt;&lt;property id=&quot;20307&quot; value=&quot;304&quot;/&gt;&lt;/object&gt;&lt;object type=&quot;3&quot; unique_id=&quot;11071&quot;&gt;&lt;property id=&quot;20148&quot; value=&quot;5&quot;/&gt;&lt;property id=&quot;20300&quot; value=&quot;Slide 29&quot;/&gt;&lt;property id=&quot;20307&quot; value=&quot;305&quot;/&gt;&lt;/object&gt;&lt;object type=&quot;3&quot; unique_id=&quot;11072&quot;&gt;&lt;property id=&quot;20148&quot; value=&quot;5&quot;/&gt;&lt;property id=&quot;20300&quot; value=&quot;Slide 30&quot;/&gt;&lt;property id=&quot;20307&quot; value=&quot;336&quot;/&gt;&lt;/object&gt;&lt;object type=&quot;3&quot; unique_id=&quot;11073&quot;&gt;&lt;property id=&quot;20148&quot; value=&quot;5&quot;/&gt;&lt;property id=&quot;20300&quot; value=&quot;Slide 31&quot;/&gt;&lt;property id=&quot;20307&quot; value=&quot;337&quot;/&gt;&lt;/object&gt;&lt;object type=&quot;3&quot; unique_id=&quot;11074&quot;&gt;&lt;property id=&quot;20148&quot; value=&quot;5&quot;/&gt;&lt;property id=&quot;20300&quot; value=&quot;Slide 32&quot;/&gt;&lt;property id=&quot;20307&quot; value=&quot;307&quot;/&gt;&lt;/object&gt;&lt;object type=&quot;3&quot; unique_id=&quot;11075&quot;&gt;&lt;property id=&quot;20148&quot; value=&quot;5&quot;/&gt;&lt;property id=&quot;20300&quot; value=&quot;Slide 33&quot;/&gt;&lt;property id=&quot;20307&quot; value=&quot;308&quot;/&gt;&lt;/object&gt;&lt;object type=&quot;3&quot; unique_id=&quot;11076&quot;&gt;&lt;property id=&quot;20148&quot; value=&quot;5&quot;/&gt;&lt;property id=&quot;20300&quot; value=&quot;Slide 34&quot;/&gt;&lt;property id=&quot;20307&quot; value=&quot;334&quot;/&gt;&lt;/object&gt;&lt;object type=&quot;3&quot; unique_id=&quot;11077&quot;&gt;&lt;property id=&quot;20148&quot; value=&quot;5&quot;/&gt;&lt;property id=&quot;20300&quot; value=&quot;Slide 35 - &amp;quot;Dictamen de sospechoso. &amp;quot;&quot;/&gt;&lt;property id=&quot;20307&quot; value=&quot;338&quot;/&gt;&lt;/object&gt;&lt;object type=&quot;3&quot; unique_id=&quot;11078&quot;&gt;&lt;property id=&quot;20148&quot; value=&quot;5&quot;/&gt;&lt;property id=&quot;20300&quot; value=&quot;Slide 36&quot;/&gt;&lt;property id=&quot;20307&quot; value=&quot;339&quot;/&gt;&lt;/object&gt;&lt;object type=&quot;3&quot; unique_id=&quot;11079&quot;&gt;&lt;property id=&quot;20148&quot; value=&quot;5&quot;/&gt;&lt;property id=&quot;20300&quot; value=&quot;Slide 37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Presentacion_plagas_frutales arteg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Presentacion_plagas_frutales artega</Template>
  <TotalTime>2068</TotalTime>
  <Words>1439</Words>
  <Application>Microsoft Office PowerPoint</Application>
  <PresentationFormat>Presentación en pantalla (4:3)</PresentationFormat>
  <Paragraphs>147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35</vt:i4>
      </vt:variant>
    </vt:vector>
  </HeadingPairs>
  <TitlesOfParts>
    <vt:vector size="43" baseType="lpstr">
      <vt:lpstr>ＭＳ Ｐゴシック</vt:lpstr>
      <vt:lpstr>Arial</vt:lpstr>
      <vt:lpstr>Arial Black</vt:lpstr>
      <vt:lpstr>Calibri</vt:lpstr>
      <vt:lpstr>Times New Roman</vt:lpstr>
      <vt:lpstr>Wingdings</vt:lpstr>
      <vt:lpstr>Presentacion_plagas_frutales artega</vt:lpstr>
      <vt:lpstr>Diseño personalizado</vt:lpstr>
      <vt:lpstr>Presentación de PowerPoint</vt:lpstr>
      <vt:lpstr>RUTAS DE TRAMPEO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DISTRIBUCION DE LA PLAGA</vt:lpstr>
      <vt:lpstr>Presentación de PowerPoint</vt:lpstr>
      <vt:lpstr>CICLO BIOLÓGICO DE Grapholita molesta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HUEVECILLOS</vt:lpstr>
      <vt:lpstr>LARVA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TORTRICIDOS</dc:title>
  <dc:creator>Owner</dc:creator>
  <cp:lastModifiedBy>Acer</cp:lastModifiedBy>
  <cp:revision>148</cp:revision>
  <dcterms:created xsi:type="dcterms:W3CDTF">2013-01-28T04:38:16Z</dcterms:created>
  <dcterms:modified xsi:type="dcterms:W3CDTF">2016-02-12T17:21:45Z</dcterms:modified>
</cp:coreProperties>
</file>