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7" r:id="rId2"/>
    <p:sldId id="272" r:id="rId3"/>
    <p:sldId id="273" r:id="rId4"/>
    <p:sldId id="274" r:id="rId5"/>
    <p:sldId id="268" r:id="rId6"/>
    <p:sldId id="269" r:id="rId7"/>
    <p:sldId id="275" r:id="rId8"/>
    <p:sldId id="270" r:id="rId9"/>
    <p:sldId id="271" r:id="rId10"/>
    <p:sldId id="276" r:id="rId11"/>
    <p:sldId id="277" r:id="rId12"/>
    <p:sldId id="278" r:id="rId13"/>
    <p:sldId id="279" r:id="rId14"/>
    <p:sldId id="280" r:id="rId15"/>
    <p:sldId id="282" r:id="rId16"/>
    <p:sldId id="283" r:id="rId17"/>
    <p:sldId id="258" r:id="rId18"/>
    <p:sldId id="259" r:id="rId19"/>
    <p:sldId id="267" r:id="rId2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376E53DF-6766-4C9D-BFAB-320AC0E67880}" type="datetimeFigureOut">
              <a:rPr lang="es-MX" smtClean="0"/>
              <a:pPr/>
              <a:t>12/02/2016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C87328D-C058-4652-8342-BEEE1EDFC243}" type="slidenum">
              <a:rPr lang="es-MX" smtClean="0"/>
              <a:pPr/>
              <a:t>‹Nº›</a:t>
            </a:fld>
            <a:endParaRPr lang="es-MX"/>
          </a:p>
        </p:txBody>
      </p:sp>
    </p:spTree>
    <p:extLst>
      <p:ext uri="{BB962C8B-B14F-4D97-AF65-F5344CB8AC3E}">
        <p14:creationId xmlns:p14="http://schemas.microsoft.com/office/powerpoint/2010/main" val="332339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76E53DF-6766-4C9D-BFAB-320AC0E67880}" type="datetimeFigureOut">
              <a:rPr lang="es-MX" smtClean="0"/>
              <a:pPr/>
              <a:t>12/02/2016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C87328D-C058-4652-8342-BEEE1EDFC243}" type="slidenum">
              <a:rPr lang="es-MX" smtClean="0"/>
              <a:pPr/>
              <a:t>‹Nº›</a:t>
            </a:fld>
            <a:endParaRPr lang="es-MX"/>
          </a:p>
        </p:txBody>
      </p:sp>
    </p:spTree>
    <p:extLst>
      <p:ext uri="{BB962C8B-B14F-4D97-AF65-F5344CB8AC3E}">
        <p14:creationId xmlns:p14="http://schemas.microsoft.com/office/powerpoint/2010/main" val="1252584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76E53DF-6766-4C9D-BFAB-320AC0E67880}" type="datetimeFigureOut">
              <a:rPr lang="es-MX" smtClean="0"/>
              <a:pPr/>
              <a:t>12/02/2016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C87328D-C058-4652-8342-BEEE1EDFC243}" type="slidenum">
              <a:rPr lang="es-MX" smtClean="0"/>
              <a:pPr/>
              <a:t>‹Nº›</a:t>
            </a:fld>
            <a:endParaRPr lang="es-MX"/>
          </a:p>
        </p:txBody>
      </p:sp>
    </p:spTree>
    <p:extLst>
      <p:ext uri="{BB962C8B-B14F-4D97-AF65-F5344CB8AC3E}">
        <p14:creationId xmlns:p14="http://schemas.microsoft.com/office/powerpoint/2010/main" val="306989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MX"/>
          </a:p>
        </p:txBody>
      </p:sp>
      <p:sp>
        <p:nvSpPr>
          <p:cNvPr id="3" name="2 Marcador de texto"/>
          <p:cNvSpPr>
            <a:spLocks noGrp="1"/>
          </p:cNvSpPr>
          <p:nvPr>
            <p:ph type="body" sz="half" idx="1"/>
          </p:nvPr>
        </p:nvSpPr>
        <p:spPr>
          <a:xfrm>
            <a:off x="457200" y="1600200"/>
            <a:ext cx="4038600" cy="4495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imágenes prediseñadas"/>
          <p:cNvSpPr>
            <a:spLocks noGrp="1"/>
          </p:cNvSpPr>
          <p:nvPr>
            <p:ph type="clipArt" sz="half" idx="2"/>
          </p:nvPr>
        </p:nvSpPr>
        <p:spPr>
          <a:xfrm>
            <a:off x="4648200" y="1600200"/>
            <a:ext cx="4038600" cy="4495800"/>
          </a:xfrm>
        </p:spPr>
        <p:txBody>
          <a:bodyPr/>
          <a:lstStyle/>
          <a:p>
            <a:pPr lvl="0"/>
            <a:endParaRPr lang="es-MX" noProof="0" smtClean="0"/>
          </a:p>
        </p:txBody>
      </p:sp>
      <p:sp>
        <p:nvSpPr>
          <p:cNvPr id="5" name="Rectangle 19"/>
          <p:cNvSpPr>
            <a:spLocks noGrp="1" noChangeArrowheads="1"/>
          </p:cNvSpPr>
          <p:nvPr>
            <p:ph type="dt" sz="half" idx="10"/>
          </p:nvPr>
        </p:nvSpPr>
        <p:spPr>
          <a:ln/>
        </p:spPr>
        <p:txBody>
          <a:bodyPr/>
          <a:lstStyle>
            <a:lvl1pPr>
              <a:defRPr/>
            </a:lvl1pPr>
          </a:lstStyle>
          <a:p>
            <a:pPr>
              <a:defRPr/>
            </a:pPr>
            <a:endParaRPr lang="es-ES"/>
          </a:p>
        </p:txBody>
      </p:sp>
      <p:sp>
        <p:nvSpPr>
          <p:cNvPr id="6" name="Rectangle 20"/>
          <p:cNvSpPr>
            <a:spLocks noGrp="1" noChangeArrowheads="1"/>
          </p:cNvSpPr>
          <p:nvPr>
            <p:ph type="ftr" sz="quarter" idx="11"/>
          </p:nvPr>
        </p:nvSpPr>
        <p:spPr>
          <a:ln/>
        </p:spPr>
        <p:txBody>
          <a:bodyPr/>
          <a:lstStyle>
            <a:lvl1pPr>
              <a:defRPr/>
            </a:lvl1pPr>
          </a:lstStyle>
          <a:p>
            <a:pPr>
              <a:defRPr/>
            </a:pPr>
            <a:endParaRPr lang="es-ES"/>
          </a:p>
        </p:txBody>
      </p:sp>
      <p:sp>
        <p:nvSpPr>
          <p:cNvPr id="7" name="Rectangle 21"/>
          <p:cNvSpPr>
            <a:spLocks noGrp="1" noChangeArrowheads="1"/>
          </p:cNvSpPr>
          <p:nvPr>
            <p:ph type="sldNum" sz="quarter" idx="12"/>
          </p:nvPr>
        </p:nvSpPr>
        <p:spPr>
          <a:ln/>
        </p:spPr>
        <p:txBody>
          <a:bodyPr/>
          <a:lstStyle>
            <a:lvl1pPr>
              <a:defRPr/>
            </a:lvl1pPr>
          </a:lstStyle>
          <a:p>
            <a:pPr>
              <a:defRPr/>
            </a:pPr>
            <a:fld id="{B1B637EA-4D77-47D7-94B6-B2CEBBD42135}" type="slidenum">
              <a:rPr lang="es-ES"/>
              <a:pPr>
                <a:defRPr/>
              </a:pPr>
              <a:t>‹Nº›</a:t>
            </a:fld>
            <a:endParaRPr lang="es-ES"/>
          </a:p>
        </p:txBody>
      </p:sp>
    </p:spTree>
    <p:extLst>
      <p:ext uri="{BB962C8B-B14F-4D97-AF65-F5344CB8AC3E}">
        <p14:creationId xmlns:p14="http://schemas.microsoft.com/office/powerpoint/2010/main" val="1407702800"/>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76E53DF-6766-4C9D-BFAB-320AC0E67880}" type="datetimeFigureOut">
              <a:rPr lang="es-MX" smtClean="0"/>
              <a:pPr/>
              <a:t>12/02/2016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C87328D-C058-4652-8342-BEEE1EDFC243}" type="slidenum">
              <a:rPr lang="es-MX" smtClean="0"/>
              <a:pPr/>
              <a:t>‹Nº›</a:t>
            </a:fld>
            <a:endParaRPr lang="es-MX"/>
          </a:p>
        </p:txBody>
      </p:sp>
    </p:spTree>
    <p:extLst>
      <p:ext uri="{BB962C8B-B14F-4D97-AF65-F5344CB8AC3E}">
        <p14:creationId xmlns:p14="http://schemas.microsoft.com/office/powerpoint/2010/main" val="897776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76E53DF-6766-4C9D-BFAB-320AC0E67880}" type="datetimeFigureOut">
              <a:rPr lang="es-MX" smtClean="0"/>
              <a:pPr/>
              <a:t>12/02/2016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DC87328D-C058-4652-8342-BEEE1EDFC243}" type="slidenum">
              <a:rPr lang="es-MX" smtClean="0"/>
              <a:pPr/>
              <a:t>‹Nº›</a:t>
            </a:fld>
            <a:endParaRPr lang="es-MX"/>
          </a:p>
        </p:txBody>
      </p:sp>
    </p:spTree>
    <p:extLst>
      <p:ext uri="{BB962C8B-B14F-4D97-AF65-F5344CB8AC3E}">
        <p14:creationId xmlns:p14="http://schemas.microsoft.com/office/powerpoint/2010/main" val="4113210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376E53DF-6766-4C9D-BFAB-320AC0E67880}" type="datetimeFigureOut">
              <a:rPr lang="es-MX" smtClean="0"/>
              <a:pPr/>
              <a:t>12/02/2016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C87328D-C058-4652-8342-BEEE1EDFC243}" type="slidenum">
              <a:rPr lang="es-MX" smtClean="0"/>
              <a:pPr/>
              <a:t>‹Nº›</a:t>
            </a:fld>
            <a:endParaRPr lang="es-MX"/>
          </a:p>
        </p:txBody>
      </p:sp>
    </p:spTree>
    <p:extLst>
      <p:ext uri="{BB962C8B-B14F-4D97-AF65-F5344CB8AC3E}">
        <p14:creationId xmlns:p14="http://schemas.microsoft.com/office/powerpoint/2010/main" val="29822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376E53DF-6766-4C9D-BFAB-320AC0E67880}" type="datetimeFigureOut">
              <a:rPr lang="es-MX" smtClean="0"/>
              <a:pPr/>
              <a:t>12/02/2016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DC87328D-C058-4652-8342-BEEE1EDFC243}" type="slidenum">
              <a:rPr lang="es-MX" smtClean="0"/>
              <a:pPr/>
              <a:t>‹Nº›</a:t>
            </a:fld>
            <a:endParaRPr lang="es-MX"/>
          </a:p>
        </p:txBody>
      </p:sp>
    </p:spTree>
    <p:extLst>
      <p:ext uri="{BB962C8B-B14F-4D97-AF65-F5344CB8AC3E}">
        <p14:creationId xmlns:p14="http://schemas.microsoft.com/office/powerpoint/2010/main" val="1977168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376E53DF-6766-4C9D-BFAB-320AC0E67880}" type="datetimeFigureOut">
              <a:rPr lang="es-MX" smtClean="0"/>
              <a:pPr/>
              <a:t>12/02/2016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DC87328D-C058-4652-8342-BEEE1EDFC243}" type="slidenum">
              <a:rPr lang="es-MX" smtClean="0"/>
              <a:pPr/>
              <a:t>‹Nº›</a:t>
            </a:fld>
            <a:endParaRPr lang="es-MX"/>
          </a:p>
        </p:txBody>
      </p:sp>
    </p:spTree>
    <p:extLst>
      <p:ext uri="{BB962C8B-B14F-4D97-AF65-F5344CB8AC3E}">
        <p14:creationId xmlns:p14="http://schemas.microsoft.com/office/powerpoint/2010/main" val="2086732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76E53DF-6766-4C9D-BFAB-320AC0E67880}" type="datetimeFigureOut">
              <a:rPr lang="es-MX" smtClean="0"/>
              <a:pPr/>
              <a:t>12/02/2016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DC87328D-C058-4652-8342-BEEE1EDFC243}" type="slidenum">
              <a:rPr lang="es-MX" smtClean="0"/>
              <a:pPr/>
              <a:t>‹Nº›</a:t>
            </a:fld>
            <a:endParaRPr lang="es-MX"/>
          </a:p>
        </p:txBody>
      </p:sp>
    </p:spTree>
    <p:extLst>
      <p:ext uri="{BB962C8B-B14F-4D97-AF65-F5344CB8AC3E}">
        <p14:creationId xmlns:p14="http://schemas.microsoft.com/office/powerpoint/2010/main" val="1893143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76E53DF-6766-4C9D-BFAB-320AC0E67880}" type="datetimeFigureOut">
              <a:rPr lang="es-MX" smtClean="0"/>
              <a:pPr/>
              <a:t>12/02/2016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C87328D-C058-4652-8342-BEEE1EDFC243}" type="slidenum">
              <a:rPr lang="es-MX" smtClean="0"/>
              <a:pPr/>
              <a:t>‹Nº›</a:t>
            </a:fld>
            <a:endParaRPr lang="es-MX"/>
          </a:p>
        </p:txBody>
      </p:sp>
    </p:spTree>
    <p:extLst>
      <p:ext uri="{BB962C8B-B14F-4D97-AF65-F5344CB8AC3E}">
        <p14:creationId xmlns:p14="http://schemas.microsoft.com/office/powerpoint/2010/main" val="1813982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76E53DF-6766-4C9D-BFAB-320AC0E67880}" type="datetimeFigureOut">
              <a:rPr lang="es-MX" smtClean="0"/>
              <a:pPr/>
              <a:t>12/02/2016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DC87328D-C058-4652-8342-BEEE1EDFC243}" type="slidenum">
              <a:rPr lang="es-MX" smtClean="0"/>
              <a:pPr/>
              <a:t>‹Nº›</a:t>
            </a:fld>
            <a:endParaRPr lang="es-MX"/>
          </a:p>
        </p:txBody>
      </p:sp>
    </p:spTree>
    <p:extLst>
      <p:ext uri="{BB962C8B-B14F-4D97-AF65-F5344CB8AC3E}">
        <p14:creationId xmlns:p14="http://schemas.microsoft.com/office/powerpoint/2010/main" val="4009020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E53DF-6766-4C9D-BFAB-320AC0E67880}" type="datetimeFigureOut">
              <a:rPr lang="es-MX" smtClean="0"/>
              <a:pPr/>
              <a:t>12/02/2016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87328D-C058-4652-8342-BEEE1EDFC243}" type="slidenum">
              <a:rPr lang="es-MX" smtClean="0"/>
              <a:pPr/>
              <a:t>‹Nº›</a:t>
            </a:fld>
            <a:endParaRPr lang="es-MX"/>
          </a:p>
        </p:txBody>
      </p:sp>
    </p:spTree>
    <p:extLst>
      <p:ext uri="{BB962C8B-B14F-4D97-AF65-F5344CB8AC3E}">
        <p14:creationId xmlns:p14="http://schemas.microsoft.com/office/powerpoint/2010/main" val="1825715281"/>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5" y="11113"/>
            <a:ext cx="9136063" cy="68357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1 Título"/>
          <p:cNvSpPr txBox="1">
            <a:spLocks/>
          </p:cNvSpPr>
          <p:nvPr/>
        </p:nvSpPr>
        <p:spPr bwMode="auto">
          <a:xfrm>
            <a:off x="638898" y="734839"/>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s-MX" dirty="0" smtClean="0"/>
              <a:t>PALOMILLA DEL NOPAL </a:t>
            </a:r>
            <a:br>
              <a:rPr lang="es-MX" dirty="0" smtClean="0"/>
            </a:br>
            <a:r>
              <a:rPr lang="es-MX" dirty="0" smtClean="0"/>
              <a:t>(</a:t>
            </a:r>
            <a:r>
              <a:rPr lang="es-MX" i="1" dirty="0" smtClean="0"/>
              <a:t>Cactoblastis cactorum</a:t>
            </a:r>
            <a:r>
              <a:rPr lang="es-MX" dirty="0" smtClean="0"/>
              <a:t>) </a:t>
            </a:r>
            <a:endParaRPr lang="es-MX" dirty="0"/>
          </a:p>
        </p:txBody>
      </p:sp>
      <p:sp>
        <p:nvSpPr>
          <p:cNvPr id="6" name="5 CuadroTexto"/>
          <p:cNvSpPr txBox="1"/>
          <p:nvPr/>
        </p:nvSpPr>
        <p:spPr>
          <a:xfrm>
            <a:off x="4355976" y="6093296"/>
            <a:ext cx="4536504" cy="369332"/>
          </a:xfrm>
          <a:prstGeom prst="rect">
            <a:avLst/>
          </a:prstGeom>
          <a:noFill/>
        </p:spPr>
        <p:txBody>
          <a:bodyPr wrap="square" rtlCol="0">
            <a:spAutoFit/>
          </a:bodyPr>
          <a:lstStyle/>
          <a:p>
            <a:r>
              <a:rPr lang="es-MX" dirty="0" smtClean="0">
                <a:latin typeface="Arial Black" panose="020B0A04020102020204" pitchFamily="34" charset="0"/>
              </a:rPr>
              <a:t>ING. VALENTIN SANTIAGO CRUZ</a:t>
            </a:r>
            <a:endParaRPr lang="es-MX" dirty="0">
              <a:latin typeface="Arial Black" panose="020B0A04020102020204" pitchFamily="34" charset="0"/>
            </a:endParaRPr>
          </a:p>
        </p:txBody>
      </p:sp>
      <p:pic>
        <p:nvPicPr>
          <p:cNvPr id="7" name="Imagen 6"/>
          <p:cNvPicPr>
            <a:picLocks noChangeAspect="1"/>
          </p:cNvPicPr>
          <p:nvPr/>
        </p:nvPicPr>
        <p:blipFill>
          <a:blip r:embed="rId3" cstate="print"/>
          <a:stretch>
            <a:fillRect/>
          </a:stretch>
        </p:blipFill>
        <p:spPr>
          <a:xfrm>
            <a:off x="323528" y="476672"/>
            <a:ext cx="1065283" cy="1532703"/>
          </a:xfrm>
          <a:prstGeom prst="rect">
            <a:avLst/>
          </a:prstGeom>
          <a:effectLst>
            <a:glow>
              <a:schemeClr val="accent1">
                <a:alpha val="49000"/>
              </a:schemeClr>
            </a:glow>
          </a:effectLst>
        </p:spPr>
      </p:pic>
    </p:spTree>
    <p:extLst>
      <p:ext uri="{BB962C8B-B14F-4D97-AF65-F5344CB8AC3E}">
        <p14:creationId xmlns:p14="http://schemas.microsoft.com/office/powerpoint/2010/main" val="30663832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908720"/>
            <a:ext cx="5400600" cy="5544615"/>
          </a:xfrm>
          <a:prstGeom prst="rect">
            <a:avLst/>
          </a:prstGeom>
          <a:noFill/>
          <a:ln>
            <a:noFill/>
          </a:ln>
        </p:spPr>
      </p:pic>
      <p:sp>
        <p:nvSpPr>
          <p:cNvPr id="5" name="4 Rectángulo"/>
          <p:cNvSpPr/>
          <p:nvPr/>
        </p:nvSpPr>
        <p:spPr>
          <a:xfrm>
            <a:off x="334683" y="3124610"/>
            <a:ext cx="1501013" cy="738664"/>
          </a:xfrm>
          <a:prstGeom prst="rect">
            <a:avLst/>
          </a:prstGeom>
        </p:spPr>
        <p:txBody>
          <a:bodyPr wrap="square">
            <a:spAutoFit/>
          </a:bodyPr>
          <a:lstStyle/>
          <a:p>
            <a:pPr algn="just"/>
            <a:r>
              <a:rPr lang="es-MX" sz="1400" dirty="0" smtClean="0"/>
              <a:t>De </a:t>
            </a:r>
            <a:r>
              <a:rPr lang="es-MX" sz="1400" dirty="0"/>
              <a:t>4-5 semanas pasando por 6 instares </a:t>
            </a:r>
          </a:p>
        </p:txBody>
      </p:sp>
      <p:sp>
        <p:nvSpPr>
          <p:cNvPr id="6" name="5 Rectángulo"/>
          <p:cNvSpPr/>
          <p:nvPr/>
        </p:nvSpPr>
        <p:spPr>
          <a:xfrm>
            <a:off x="3779912" y="2348880"/>
            <a:ext cx="1368151" cy="523220"/>
          </a:xfrm>
          <a:prstGeom prst="rect">
            <a:avLst/>
          </a:prstGeom>
        </p:spPr>
        <p:txBody>
          <a:bodyPr wrap="square">
            <a:spAutoFit/>
          </a:bodyPr>
          <a:lstStyle/>
          <a:p>
            <a:pPr algn="ctr"/>
            <a:r>
              <a:rPr lang="es-MX" sz="1400" dirty="0"/>
              <a:t>Eclosión de 3-4 semanas</a:t>
            </a:r>
          </a:p>
        </p:txBody>
      </p:sp>
      <p:sp>
        <p:nvSpPr>
          <p:cNvPr id="7" name="6 Rectángulo"/>
          <p:cNvSpPr/>
          <p:nvPr/>
        </p:nvSpPr>
        <p:spPr>
          <a:xfrm>
            <a:off x="3815916" y="4807024"/>
            <a:ext cx="1224136" cy="307777"/>
          </a:xfrm>
          <a:prstGeom prst="rect">
            <a:avLst/>
          </a:prstGeom>
        </p:spPr>
        <p:txBody>
          <a:bodyPr wrap="square">
            <a:spAutoFit/>
          </a:bodyPr>
          <a:lstStyle/>
          <a:p>
            <a:r>
              <a:rPr lang="es-MX" sz="1400" dirty="0" smtClean="0"/>
              <a:t>15-20 </a:t>
            </a:r>
            <a:r>
              <a:rPr lang="es-MX" sz="1400" dirty="0"/>
              <a:t>días </a:t>
            </a:r>
          </a:p>
        </p:txBody>
      </p:sp>
      <p:sp>
        <p:nvSpPr>
          <p:cNvPr id="8" name="7 Rectángulo"/>
          <p:cNvSpPr/>
          <p:nvPr/>
        </p:nvSpPr>
        <p:spPr>
          <a:xfrm>
            <a:off x="7236296" y="3508234"/>
            <a:ext cx="1133872" cy="307777"/>
          </a:xfrm>
          <a:prstGeom prst="rect">
            <a:avLst/>
          </a:prstGeom>
        </p:spPr>
        <p:txBody>
          <a:bodyPr wrap="square">
            <a:spAutoFit/>
          </a:bodyPr>
          <a:lstStyle/>
          <a:p>
            <a:r>
              <a:rPr lang="es-MX" sz="1400" dirty="0" smtClean="0"/>
              <a:t>1 </a:t>
            </a:r>
            <a:r>
              <a:rPr lang="es-MX" sz="1400" dirty="0"/>
              <a:t>semana </a:t>
            </a:r>
          </a:p>
        </p:txBody>
      </p:sp>
      <p:sp>
        <p:nvSpPr>
          <p:cNvPr id="9" name="8 CuadroTexto"/>
          <p:cNvSpPr txBox="1"/>
          <p:nvPr/>
        </p:nvSpPr>
        <p:spPr>
          <a:xfrm>
            <a:off x="1799692" y="260647"/>
            <a:ext cx="5256584" cy="461665"/>
          </a:xfrm>
          <a:prstGeom prst="rect">
            <a:avLst/>
          </a:prstGeom>
          <a:noFill/>
        </p:spPr>
        <p:txBody>
          <a:bodyPr wrap="square" rtlCol="0">
            <a:spAutoFit/>
          </a:bodyPr>
          <a:lstStyle/>
          <a:p>
            <a:pPr algn="ctr"/>
            <a:r>
              <a:rPr lang="es-MX" sz="2400" b="1" dirty="0" smtClean="0"/>
              <a:t>CICLO BIOLOGICO</a:t>
            </a:r>
            <a:endParaRPr lang="es-MX" sz="2400" b="1" dirty="0"/>
          </a:p>
        </p:txBody>
      </p:sp>
      <p:sp>
        <p:nvSpPr>
          <p:cNvPr id="10" name="9 Rectángulo"/>
          <p:cNvSpPr/>
          <p:nvPr/>
        </p:nvSpPr>
        <p:spPr>
          <a:xfrm>
            <a:off x="2288097" y="6329064"/>
            <a:ext cx="4572000" cy="307777"/>
          </a:xfrm>
          <a:prstGeom prst="rect">
            <a:avLst/>
          </a:prstGeom>
        </p:spPr>
        <p:txBody>
          <a:bodyPr>
            <a:spAutoFit/>
          </a:bodyPr>
          <a:lstStyle/>
          <a:p>
            <a:pPr algn="ctr"/>
            <a:r>
              <a:rPr lang="de-DE" sz="1400" dirty="0" smtClean="0"/>
              <a:t>Imagen</a:t>
            </a:r>
            <a:r>
              <a:rPr lang="de-DE" sz="1400" dirty="0"/>
              <a:t>: Zimmermann H. </a:t>
            </a:r>
            <a:r>
              <a:rPr lang="de-DE" sz="1400" i="1" dirty="0"/>
              <a:t>et al</a:t>
            </a:r>
            <a:r>
              <a:rPr lang="de-DE" sz="1400" dirty="0"/>
              <a:t>., 2007. </a:t>
            </a:r>
            <a:endParaRPr lang="es-MX" sz="1400" dirty="0"/>
          </a:p>
        </p:txBody>
      </p:sp>
    </p:spTree>
    <p:extLst>
      <p:ext uri="{BB962C8B-B14F-4D97-AF65-F5344CB8AC3E}">
        <p14:creationId xmlns:p14="http://schemas.microsoft.com/office/powerpoint/2010/main" val="5259273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63888" y="160740"/>
            <a:ext cx="2088232" cy="461665"/>
          </a:xfrm>
          <a:prstGeom prst="rect">
            <a:avLst/>
          </a:prstGeom>
          <a:noFill/>
        </p:spPr>
        <p:txBody>
          <a:bodyPr wrap="square" rtlCol="0">
            <a:spAutoFit/>
          </a:bodyPr>
          <a:lstStyle/>
          <a:p>
            <a:pPr algn="ctr"/>
            <a:r>
              <a:rPr lang="es-MX" sz="2400" dirty="0" smtClean="0"/>
              <a:t>DAÑOS</a:t>
            </a:r>
            <a:endParaRPr lang="es-MX" sz="2400" dirty="0"/>
          </a:p>
        </p:txBody>
      </p:sp>
      <p:sp>
        <p:nvSpPr>
          <p:cNvPr id="5" name="4 Rectángulo"/>
          <p:cNvSpPr/>
          <p:nvPr/>
        </p:nvSpPr>
        <p:spPr>
          <a:xfrm>
            <a:off x="92122" y="630112"/>
            <a:ext cx="8903400" cy="1015663"/>
          </a:xfrm>
          <a:prstGeom prst="rect">
            <a:avLst/>
          </a:prstGeom>
        </p:spPr>
        <p:txBody>
          <a:bodyPr wrap="square">
            <a:spAutoFit/>
          </a:bodyPr>
          <a:lstStyle/>
          <a:p>
            <a:pPr algn="just"/>
            <a:r>
              <a:rPr lang="es-MX" sz="2000" dirty="0" smtClean="0"/>
              <a:t>Los </a:t>
            </a:r>
            <a:r>
              <a:rPr lang="es-MX" sz="2000" dirty="0"/>
              <a:t>principales daños que vamos a observar son los ocasionados por larvas </a:t>
            </a:r>
            <a:r>
              <a:rPr lang="es-MX" sz="2000" dirty="0" smtClean="0"/>
              <a:t>en </a:t>
            </a:r>
            <a:r>
              <a:rPr lang="es-MX" sz="2000" dirty="0"/>
              <a:t>instares mas desarrollados. Las larvas siempre prefieren cladodios terminales a los leñosos, por lo que el daño siempre se observara en estos </a:t>
            </a:r>
          </a:p>
        </p:txBody>
      </p:sp>
      <p:pic>
        <p:nvPicPr>
          <p:cNvPr id="2051" name="Picture 3"/>
          <p:cNvPicPr>
            <a:picLocks noChangeAspect="1" noChangeArrowheads="1"/>
          </p:cNvPicPr>
          <p:nvPr/>
        </p:nvPicPr>
        <p:blipFill>
          <a:blip r:embed="rId2" cstate="print"/>
          <a:srcRect/>
          <a:stretch>
            <a:fillRect/>
          </a:stretch>
        </p:blipFill>
        <p:spPr bwMode="auto">
          <a:xfrm>
            <a:off x="1" y="1556792"/>
            <a:ext cx="9144000" cy="5198338"/>
          </a:xfrm>
          <a:prstGeom prst="rect">
            <a:avLst/>
          </a:prstGeom>
          <a:noFill/>
          <a:ln w="9525">
            <a:noFill/>
            <a:miter lim="800000"/>
            <a:headEnd/>
            <a:tailEnd/>
          </a:ln>
          <a:effectLst/>
        </p:spPr>
      </p:pic>
    </p:spTree>
    <p:extLst>
      <p:ext uri="{BB962C8B-B14F-4D97-AF65-F5344CB8AC3E}">
        <p14:creationId xmlns:p14="http://schemas.microsoft.com/office/powerpoint/2010/main" val="361664787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548680"/>
            <a:ext cx="8712968" cy="646331"/>
          </a:xfrm>
          <a:prstGeom prst="rect">
            <a:avLst/>
          </a:prstGeom>
        </p:spPr>
        <p:txBody>
          <a:bodyPr wrap="square">
            <a:spAutoFit/>
          </a:bodyPr>
          <a:lstStyle/>
          <a:p>
            <a:r>
              <a:rPr lang="es-MX" dirty="0" smtClean="0"/>
              <a:t>Los daños </a:t>
            </a:r>
            <a:r>
              <a:rPr lang="es-MX" dirty="0"/>
              <a:t>ocasionados por </a:t>
            </a:r>
            <a:r>
              <a:rPr lang="es-MX" i="1" dirty="0"/>
              <a:t>C. cactorum </a:t>
            </a:r>
            <a:r>
              <a:rPr lang="es-MX" dirty="0"/>
              <a:t>en su mayoría pueden estar acompañados de pudriciones debido a la presencia de otros organismos oportunistas. </a:t>
            </a:r>
          </a:p>
        </p:txBody>
      </p:sp>
      <p:sp>
        <p:nvSpPr>
          <p:cNvPr id="7" name="6 CuadroTexto"/>
          <p:cNvSpPr txBox="1"/>
          <p:nvPr/>
        </p:nvSpPr>
        <p:spPr>
          <a:xfrm>
            <a:off x="3563888" y="160740"/>
            <a:ext cx="2088232" cy="461665"/>
          </a:xfrm>
          <a:prstGeom prst="rect">
            <a:avLst/>
          </a:prstGeom>
          <a:noFill/>
        </p:spPr>
        <p:txBody>
          <a:bodyPr wrap="square" rtlCol="0">
            <a:spAutoFit/>
          </a:bodyPr>
          <a:lstStyle/>
          <a:p>
            <a:pPr algn="ctr"/>
            <a:r>
              <a:rPr lang="es-MX" sz="2400" dirty="0" smtClean="0"/>
              <a:t>DAÑOS</a:t>
            </a:r>
            <a:endParaRPr lang="es-MX" sz="2400" dirty="0"/>
          </a:p>
        </p:txBody>
      </p:sp>
      <p:pic>
        <p:nvPicPr>
          <p:cNvPr id="3075" name="Picture 3"/>
          <p:cNvPicPr>
            <a:picLocks noChangeAspect="1" noChangeArrowheads="1"/>
          </p:cNvPicPr>
          <p:nvPr/>
        </p:nvPicPr>
        <p:blipFill>
          <a:blip r:embed="rId2" cstate="print"/>
          <a:srcRect/>
          <a:stretch>
            <a:fillRect/>
          </a:stretch>
        </p:blipFill>
        <p:spPr bwMode="auto">
          <a:xfrm>
            <a:off x="0" y="1131389"/>
            <a:ext cx="9144000" cy="5726611"/>
          </a:xfrm>
          <a:prstGeom prst="rect">
            <a:avLst/>
          </a:prstGeom>
          <a:noFill/>
          <a:ln w="9525">
            <a:noFill/>
            <a:miter lim="800000"/>
            <a:headEnd/>
            <a:tailEnd/>
          </a:ln>
          <a:effectLst/>
        </p:spPr>
      </p:pic>
    </p:spTree>
    <p:extLst>
      <p:ext uri="{BB962C8B-B14F-4D97-AF65-F5344CB8AC3E}">
        <p14:creationId xmlns:p14="http://schemas.microsoft.com/office/powerpoint/2010/main" val="2566122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a:bodyPr>
          <a:lstStyle/>
          <a:p>
            <a:r>
              <a:rPr lang="es-MX" sz="2400" dirty="0" smtClean="0"/>
              <a:t>ESPECIES NO BLANCO</a:t>
            </a:r>
            <a:endParaRPr lang="es-MX" sz="24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01" y="1195387"/>
            <a:ext cx="8786971" cy="55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98691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50" y="2276872"/>
            <a:ext cx="9113149" cy="2993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251520" y="764704"/>
            <a:ext cx="8496944" cy="1015663"/>
          </a:xfrm>
          <a:prstGeom prst="rect">
            <a:avLst/>
          </a:prstGeom>
        </p:spPr>
        <p:txBody>
          <a:bodyPr wrap="square">
            <a:spAutoFit/>
          </a:bodyPr>
          <a:lstStyle/>
          <a:p>
            <a:r>
              <a:rPr lang="es-MX" sz="2000" dirty="0" smtClean="0"/>
              <a:t>Los </a:t>
            </a:r>
            <a:r>
              <a:rPr lang="es-MX" sz="2000" dirty="0"/>
              <a:t>bastones o palitos de huevos se pueden confundir con las de otras especies, en especial con los de </a:t>
            </a:r>
            <a:r>
              <a:rPr lang="es-MX" sz="2000" i="1" dirty="0" err="1"/>
              <a:t>Melitara</a:t>
            </a:r>
            <a:r>
              <a:rPr lang="es-MX" sz="2000" i="1" dirty="0"/>
              <a:t> </a:t>
            </a:r>
            <a:r>
              <a:rPr lang="es-MX" sz="2000" i="1" dirty="0" err="1"/>
              <a:t>prodeniales</a:t>
            </a:r>
            <a:r>
              <a:rPr lang="es-MX" sz="2000" dirty="0"/>
              <a:t>, la cual esta ampliamente distribuida en México. </a:t>
            </a:r>
          </a:p>
        </p:txBody>
      </p:sp>
      <p:sp>
        <p:nvSpPr>
          <p:cNvPr id="5" name="4 Rectángulo"/>
          <p:cNvSpPr/>
          <p:nvPr/>
        </p:nvSpPr>
        <p:spPr>
          <a:xfrm>
            <a:off x="30849" y="5270242"/>
            <a:ext cx="9113149" cy="369332"/>
          </a:xfrm>
          <a:prstGeom prst="rect">
            <a:avLst/>
          </a:prstGeom>
        </p:spPr>
        <p:txBody>
          <a:bodyPr wrap="square">
            <a:spAutoFit/>
          </a:bodyPr>
          <a:lstStyle/>
          <a:p>
            <a:r>
              <a:rPr lang="es-MX" dirty="0" err="1" smtClean="0"/>
              <a:t>Baston</a:t>
            </a:r>
            <a:r>
              <a:rPr lang="es-MX" dirty="0" smtClean="0"/>
              <a:t> </a:t>
            </a:r>
            <a:r>
              <a:rPr lang="es-MX" dirty="0"/>
              <a:t>de huevos de </a:t>
            </a:r>
            <a:r>
              <a:rPr lang="es-MX" i="1" dirty="0"/>
              <a:t>Cactoblastis cactorum </a:t>
            </a:r>
            <a:r>
              <a:rPr lang="es-MX" dirty="0"/>
              <a:t>(izq.) y </a:t>
            </a:r>
            <a:r>
              <a:rPr lang="es-MX" i="1" dirty="0" err="1"/>
              <a:t>Melitara</a:t>
            </a:r>
            <a:r>
              <a:rPr lang="es-MX" i="1" dirty="0"/>
              <a:t> </a:t>
            </a:r>
            <a:r>
              <a:rPr lang="es-MX" i="1" dirty="0" err="1"/>
              <a:t>prodenialis</a:t>
            </a:r>
            <a:r>
              <a:rPr lang="es-MX" i="1" dirty="0"/>
              <a:t> </a:t>
            </a:r>
            <a:r>
              <a:rPr lang="es-MX" dirty="0"/>
              <a:t>(der.). Baker </a:t>
            </a:r>
            <a:r>
              <a:rPr lang="es-MX" i="1" dirty="0"/>
              <a:t>et al</a:t>
            </a:r>
            <a:r>
              <a:rPr lang="es-MX" dirty="0"/>
              <a:t>., 2012. </a:t>
            </a:r>
          </a:p>
        </p:txBody>
      </p:sp>
    </p:spTree>
    <p:extLst>
      <p:ext uri="{BB962C8B-B14F-4D97-AF65-F5344CB8AC3E}">
        <p14:creationId xmlns:p14="http://schemas.microsoft.com/office/powerpoint/2010/main" val="5063902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9144000" cy="682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ctrTitle"/>
          </p:nvPr>
        </p:nvSpPr>
        <p:spPr>
          <a:xfrm>
            <a:off x="34667" y="1"/>
            <a:ext cx="9109333" cy="764703"/>
          </a:xfrm>
        </p:spPr>
        <p:txBody>
          <a:bodyPr/>
          <a:lstStyle/>
          <a:p>
            <a:r>
              <a:rPr lang="es-MX" sz="3200" dirty="0" smtClean="0"/>
              <a:t>Acciones </a:t>
            </a:r>
            <a:r>
              <a:rPr lang="es-MX" sz="3200" dirty="0" smtClean="0"/>
              <a:t>de </a:t>
            </a:r>
            <a:r>
              <a:rPr lang="es-MX" sz="3200" dirty="0"/>
              <a:t>V</a:t>
            </a:r>
            <a:r>
              <a:rPr lang="es-MX" sz="3200" dirty="0" smtClean="0"/>
              <a:t>igilancia Epidemiológica Fitosanitaria</a:t>
            </a:r>
            <a:endParaRPr lang="es-MX" sz="3200" dirty="0"/>
          </a:p>
        </p:txBody>
      </p:sp>
      <p:sp>
        <p:nvSpPr>
          <p:cNvPr id="3" name="2 Subtítulo"/>
          <p:cNvSpPr>
            <a:spLocks noGrp="1"/>
          </p:cNvSpPr>
          <p:nvPr>
            <p:ph type="subTitle" idx="1"/>
          </p:nvPr>
        </p:nvSpPr>
        <p:spPr>
          <a:xfrm>
            <a:off x="611560" y="1484784"/>
            <a:ext cx="6120680" cy="2592288"/>
          </a:xfrm>
        </p:spPr>
        <p:txBody>
          <a:bodyPr>
            <a:normAutofit fontScale="92500" lnSpcReduction="10000"/>
          </a:bodyPr>
          <a:lstStyle/>
          <a:p>
            <a:pPr algn="just"/>
            <a:r>
              <a:rPr lang="es-MX" sz="2800" dirty="0" smtClean="0">
                <a:solidFill>
                  <a:schemeClr val="tx1"/>
                </a:solidFill>
              </a:rPr>
              <a:t> </a:t>
            </a:r>
            <a:endParaRPr lang="es-MX" sz="2800" dirty="0">
              <a:solidFill>
                <a:schemeClr val="bg1"/>
              </a:solidFill>
            </a:endParaRPr>
          </a:p>
          <a:p>
            <a:pPr marL="457200" indent="-457200" algn="just">
              <a:buFont typeface="Wingdings" panose="05000000000000000000" pitchFamily="2" charset="2"/>
              <a:buChar char="Ø"/>
            </a:pPr>
            <a:r>
              <a:rPr lang="es-MX" b="1" dirty="0" smtClean="0">
                <a:solidFill>
                  <a:schemeClr val="tx1"/>
                </a:solidFill>
              </a:rPr>
              <a:t>Rutas de Trampeo </a:t>
            </a:r>
            <a:endParaRPr lang="es-MX" b="1" dirty="0" smtClean="0">
              <a:solidFill>
                <a:schemeClr val="tx1"/>
              </a:solidFill>
            </a:endParaRPr>
          </a:p>
          <a:p>
            <a:pPr marL="457200" indent="-457200" algn="just">
              <a:buFont typeface="Wingdings" panose="05000000000000000000" pitchFamily="2" charset="2"/>
              <a:buChar char="Ø"/>
            </a:pPr>
            <a:r>
              <a:rPr lang="es-MX" b="1" dirty="0" smtClean="0">
                <a:solidFill>
                  <a:schemeClr val="tx1"/>
                </a:solidFill>
              </a:rPr>
              <a:t>Rutas de Vigilancia</a:t>
            </a:r>
            <a:endParaRPr lang="es-MX" b="1" dirty="0" smtClean="0">
              <a:solidFill>
                <a:schemeClr val="tx1"/>
              </a:solidFill>
            </a:endParaRPr>
          </a:p>
          <a:p>
            <a:pPr marL="457200" indent="-457200" algn="just">
              <a:buFont typeface="Wingdings" panose="05000000000000000000" pitchFamily="2" charset="2"/>
              <a:buChar char="Ø"/>
            </a:pPr>
            <a:r>
              <a:rPr lang="es-MX" b="1" dirty="0" smtClean="0">
                <a:solidFill>
                  <a:schemeClr val="tx1"/>
                </a:solidFill>
              </a:rPr>
              <a:t>Áreas de Exploración</a:t>
            </a:r>
          </a:p>
          <a:p>
            <a:pPr marL="457200" indent="-457200" algn="just">
              <a:buFont typeface="Wingdings" panose="05000000000000000000" pitchFamily="2" charset="2"/>
              <a:buChar char="Ø"/>
            </a:pPr>
            <a:r>
              <a:rPr lang="es-MX" b="1" dirty="0" smtClean="0">
                <a:solidFill>
                  <a:schemeClr val="tx1"/>
                </a:solidFill>
              </a:rPr>
              <a:t>Parcelas centinelas</a:t>
            </a:r>
            <a:endParaRPr lang="es-MX" b="1" dirty="0">
              <a:solidFill>
                <a:schemeClr val="tx1"/>
              </a:solidFill>
            </a:endParaRPr>
          </a:p>
        </p:txBody>
      </p:sp>
    </p:spTree>
    <p:extLst>
      <p:ext uri="{BB962C8B-B14F-4D97-AF65-F5344CB8AC3E}">
        <p14:creationId xmlns:p14="http://schemas.microsoft.com/office/powerpoint/2010/main" val="146471680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14288"/>
            <a:ext cx="9144000" cy="68294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1 Título"/>
          <p:cNvSpPr>
            <a:spLocks noGrp="1"/>
          </p:cNvSpPr>
          <p:nvPr>
            <p:ph type="title"/>
          </p:nvPr>
        </p:nvSpPr>
        <p:spPr>
          <a:xfrm>
            <a:off x="395536" y="0"/>
            <a:ext cx="8229600" cy="908720"/>
          </a:xfrm>
        </p:spPr>
        <p:txBody>
          <a:bodyPr/>
          <a:lstStyle/>
          <a:p>
            <a:r>
              <a:rPr lang="es-MX" dirty="0" smtClean="0"/>
              <a:t>RUTAS DE TRAMPEO</a:t>
            </a:r>
            <a:endParaRPr lang="es-MX" dirty="0"/>
          </a:p>
        </p:txBody>
      </p:sp>
      <p:sp>
        <p:nvSpPr>
          <p:cNvPr id="7" name="6 Marcador de contenido"/>
          <p:cNvSpPr>
            <a:spLocks noGrp="1"/>
          </p:cNvSpPr>
          <p:nvPr>
            <p:ph idx="1"/>
          </p:nvPr>
        </p:nvSpPr>
        <p:spPr>
          <a:xfrm>
            <a:off x="179512" y="1484784"/>
            <a:ext cx="3888432" cy="4741987"/>
          </a:xfrm>
        </p:spPr>
        <p:txBody>
          <a:bodyPr>
            <a:normAutofit/>
          </a:bodyPr>
          <a:lstStyle/>
          <a:p>
            <a:r>
              <a:rPr lang="es-MX" b="1" dirty="0" smtClean="0"/>
              <a:t>Puntos estratégicos</a:t>
            </a:r>
          </a:p>
          <a:p>
            <a:endParaRPr lang="es-MX" b="1" dirty="0"/>
          </a:p>
          <a:p>
            <a:endParaRPr lang="es-MX" b="1" dirty="0" smtClean="0"/>
          </a:p>
          <a:p>
            <a:r>
              <a:rPr lang="es-MX" b="1" dirty="0" smtClean="0"/>
              <a:t>Trampa tipo ala</a:t>
            </a:r>
          </a:p>
          <a:p>
            <a:endParaRPr lang="es-MX" dirty="0" smtClean="0"/>
          </a:p>
          <a:p>
            <a:r>
              <a:rPr lang="es-MX" b="1" dirty="0" smtClean="0"/>
              <a:t>Revisión </a:t>
            </a:r>
            <a:r>
              <a:rPr lang="es-MX" b="1" dirty="0" smtClean="0"/>
              <a:t>semanal </a:t>
            </a:r>
            <a:endParaRPr lang="es-MX" b="1" dirty="0" smtClean="0"/>
          </a:p>
          <a:p>
            <a:endParaRPr lang="es-MX" b="1" dirty="0" smtClean="0"/>
          </a:p>
        </p:txBody>
      </p:sp>
      <p:sp>
        <p:nvSpPr>
          <p:cNvPr id="2" name="1 Rectángulo"/>
          <p:cNvSpPr/>
          <p:nvPr/>
        </p:nvSpPr>
        <p:spPr>
          <a:xfrm>
            <a:off x="3131840" y="2109363"/>
            <a:ext cx="2354139" cy="923330"/>
          </a:xfrm>
          <a:prstGeom prst="rect">
            <a:avLst/>
          </a:prstGeom>
        </p:spPr>
        <p:txBody>
          <a:bodyPr wrap="square">
            <a:spAutoFit/>
          </a:bodyPr>
          <a:lstStyle/>
          <a:p>
            <a:pPr algn="just"/>
            <a:r>
              <a:rPr lang="pt-BR" dirty="0" smtClean="0"/>
              <a:t>Áreas </a:t>
            </a:r>
            <a:r>
              <a:rPr lang="pt-BR" dirty="0" err="1" smtClean="0"/>
              <a:t>comerciales</a:t>
            </a:r>
            <a:r>
              <a:rPr lang="pt-BR" dirty="0"/>
              <a:t>, </a:t>
            </a:r>
            <a:r>
              <a:rPr lang="pt-BR" dirty="0" err="1" smtClean="0"/>
              <a:t>traspatio</a:t>
            </a:r>
            <a:r>
              <a:rPr lang="pt-BR" dirty="0"/>
              <a:t> </a:t>
            </a:r>
            <a:r>
              <a:rPr lang="pt-BR" dirty="0" smtClean="0"/>
              <a:t>y </a:t>
            </a:r>
            <a:r>
              <a:rPr lang="pt-BR" dirty="0"/>
              <a:t>áreas </a:t>
            </a:r>
            <a:r>
              <a:rPr lang="pt-BR" dirty="0" smtClean="0"/>
              <a:t>silvestres.</a:t>
            </a:r>
            <a:endParaRPr lang="es-MX" b="1" dirty="0"/>
          </a:p>
        </p:txBody>
      </p:sp>
      <p:sp>
        <p:nvSpPr>
          <p:cNvPr id="3" name="2 Flecha doblada hacia arriba"/>
          <p:cNvSpPr/>
          <p:nvPr/>
        </p:nvSpPr>
        <p:spPr>
          <a:xfrm rot="5400000">
            <a:off x="2303748" y="1892829"/>
            <a:ext cx="792088" cy="864096"/>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3575" y="836711"/>
            <a:ext cx="3630286" cy="2722715"/>
          </a:xfrm>
          <a:prstGeom prst="rect">
            <a:avLst/>
          </a:prstGeom>
          <a:ln>
            <a:noFill/>
          </a:ln>
          <a:effectLst>
            <a:softEdge rad="112500"/>
          </a:effectLst>
        </p:spPr>
      </p:pic>
      <p:pic>
        <p:nvPicPr>
          <p:cNvPr id="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3574" y="3422623"/>
            <a:ext cx="3779102" cy="345638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181402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14288"/>
            <a:ext cx="9144000" cy="68294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251520" y="116632"/>
            <a:ext cx="8229600" cy="706090"/>
          </a:xfrm>
        </p:spPr>
        <p:txBody>
          <a:bodyPr>
            <a:normAutofit fontScale="90000"/>
          </a:bodyPr>
          <a:lstStyle/>
          <a:p>
            <a:pPr marL="571500" indent="-571500" algn="l">
              <a:buFont typeface="Wingdings" pitchFamily="2" charset="2"/>
              <a:buChar char="v"/>
            </a:pPr>
            <a:r>
              <a:rPr lang="es-MX" b="0" i="0" u="none" strike="noStrike" baseline="0" dirty="0" smtClean="0"/>
              <a:t>Áreas de Exploración </a:t>
            </a:r>
            <a:endParaRPr lang="es-MX"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8273" y="3161803"/>
            <a:ext cx="6000750"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80" t="2497" r="2361" b="2396"/>
          <a:stretch/>
        </p:blipFill>
        <p:spPr bwMode="auto">
          <a:xfrm>
            <a:off x="0" y="1146172"/>
            <a:ext cx="6026728" cy="4003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0" y="5015563"/>
            <a:ext cx="2646218" cy="646331"/>
          </a:xfrm>
          <a:prstGeom prst="rect">
            <a:avLst/>
          </a:prstGeom>
        </p:spPr>
        <p:txBody>
          <a:bodyPr wrap="square">
            <a:spAutoFit/>
          </a:bodyPr>
          <a:lstStyle/>
          <a:p>
            <a:endParaRPr lang="es-MX" dirty="0"/>
          </a:p>
          <a:p>
            <a:r>
              <a:rPr lang="es-MX" b="1" dirty="0"/>
              <a:t>Zonas silvestres </a:t>
            </a:r>
            <a:endParaRPr lang="es-MX" dirty="0"/>
          </a:p>
        </p:txBody>
      </p:sp>
      <p:sp>
        <p:nvSpPr>
          <p:cNvPr id="5" name="4 Rectángulo"/>
          <p:cNvSpPr/>
          <p:nvPr/>
        </p:nvSpPr>
        <p:spPr>
          <a:xfrm>
            <a:off x="6026728" y="1364363"/>
            <a:ext cx="3000375" cy="1200329"/>
          </a:xfrm>
          <a:prstGeom prst="rect">
            <a:avLst/>
          </a:prstGeom>
        </p:spPr>
        <p:txBody>
          <a:bodyPr wrap="square">
            <a:spAutoFit/>
          </a:bodyPr>
          <a:lstStyle/>
          <a:p>
            <a:pPr marL="285750" indent="-285750">
              <a:buFont typeface="Wingdings" pitchFamily="2" charset="2"/>
              <a:buChar char="q"/>
            </a:pPr>
            <a:r>
              <a:rPr lang="es-MX" b="1" dirty="0" smtClean="0"/>
              <a:t>Una </a:t>
            </a:r>
            <a:r>
              <a:rPr lang="es-MX" b="1" dirty="0"/>
              <a:t>coordenada por cada 5 has. </a:t>
            </a:r>
            <a:endParaRPr lang="es-MX" dirty="0"/>
          </a:p>
          <a:p>
            <a:pPr marL="285750" indent="-285750">
              <a:buFont typeface="Wingdings" pitchFamily="2" charset="2"/>
              <a:buChar char="q"/>
            </a:pPr>
            <a:r>
              <a:rPr lang="es-MX" b="1" dirty="0" smtClean="0"/>
              <a:t>Recorridos en Guarda </a:t>
            </a:r>
            <a:r>
              <a:rPr lang="es-MX" b="1" dirty="0"/>
              <a:t>griega. </a:t>
            </a:r>
            <a:endParaRPr lang="es-MX" dirty="0"/>
          </a:p>
        </p:txBody>
      </p:sp>
      <p:sp>
        <p:nvSpPr>
          <p:cNvPr id="6" name="5 Rectángulo"/>
          <p:cNvSpPr/>
          <p:nvPr/>
        </p:nvSpPr>
        <p:spPr>
          <a:xfrm>
            <a:off x="597559" y="6093295"/>
            <a:ext cx="2415805" cy="646331"/>
          </a:xfrm>
          <a:prstGeom prst="rect">
            <a:avLst/>
          </a:prstGeom>
        </p:spPr>
        <p:txBody>
          <a:bodyPr wrap="square">
            <a:spAutoFit/>
          </a:bodyPr>
          <a:lstStyle/>
          <a:p>
            <a:endParaRPr lang="es-MX" dirty="0"/>
          </a:p>
          <a:p>
            <a:r>
              <a:rPr lang="es-MX" b="1" dirty="0"/>
              <a:t>Áreas comerciales </a:t>
            </a:r>
            <a:endParaRPr lang="es-MX" dirty="0"/>
          </a:p>
        </p:txBody>
      </p:sp>
    </p:spTree>
    <p:extLst>
      <p:ext uri="{BB962C8B-B14F-4D97-AF65-F5344CB8AC3E}">
        <p14:creationId xmlns:p14="http://schemas.microsoft.com/office/powerpoint/2010/main" val="227719401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14288"/>
            <a:ext cx="9144000" cy="68294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466665" y="21162"/>
            <a:ext cx="8229600" cy="815550"/>
          </a:xfrm>
        </p:spPr>
        <p:txBody>
          <a:bodyPr>
            <a:normAutofit/>
          </a:bodyPr>
          <a:lstStyle/>
          <a:p>
            <a:r>
              <a:rPr lang="es-MX" b="0" i="0" u="none" strike="noStrike" baseline="0" dirty="0" smtClean="0"/>
              <a:t>Parcelas centinela </a:t>
            </a:r>
            <a:endParaRPr lang="es-MX" dirty="0"/>
          </a:p>
        </p:txBody>
      </p:sp>
      <p:sp>
        <p:nvSpPr>
          <p:cNvPr id="5" name="4 Rectángulo"/>
          <p:cNvSpPr/>
          <p:nvPr/>
        </p:nvSpPr>
        <p:spPr>
          <a:xfrm>
            <a:off x="0" y="1117706"/>
            <a:ext cx="4644008" cy="3895469"/>
          </a:xfrm>
          <a:prstGeom prst="rect">
            <a:avLst/>
          </a:prstGeom>
        </p:spPr>
        <p:txBody>
          <a:bodyPr wrap="square">
            <a:spAutoFit/>
          </a:bodyPr>
          <a:lstStyle/>
          <a:p>
            <a:r>
              <a:rPr lang="es-MX" sz="2400" b="1" dirty="0" smtClean="0"/>
              <a:t>Puntos </a:t>
            </a:r>
            <a:r>
              <a:rPr lang="es-MX" sz="2400" b="1" dirty="0"/>
              <a:t>estratégicos. </a:t>
            </a:r>
            <a:endParaRPr lang="es-MX" sz="2400" b="1" dirty="0" smtClean="0"/>
          </a:p>
          <a:p>
            <a:endParaRPr lang="es-MX" sz="2400" dirty="0"/>
          </a:p>
          <a:p>
            <a:r>
              <a:rPr lang="es-MX" sz="2400" dirty="0"/>
              <a:t>•</a:t>
            </a:r>
            <a:r>
              <a:rPr lang="es-MX" sz="2400" b="1" dirty="0"/>
              <a:t>En zonas comerciales (100m2). </a:t>
            </a:r>
            <a:endParaRPr lang="es-MX" sz="2400" b="1" dirty="0" smtClean="0"/>
          </a:p>
          <a:p>
            <a:endParaRPr lang="es-MX" sz="2400" dirty="0"/>
          </a:p>
          <a:p>
            <a:r>
              <a:rPr lang="es-MX" sz="2400" dirty="0"/>
              <a:t>•</a:t>
            </a:r>
            <a:r>
              <a:rPr lang="es-MX" sz="2400" b="1" dirty="0"/>
              <a:t>Manchones silvestres. </a:t>
            </a:r>
            <a:endParaRPr lang="es-MX" sz="2400" b="1" dirty="0" smtClean="0"/>
          </a:p>
          <a:p>
            <a:endParaRPr lang="es-MX" sz="2400" dirty="0"/>
          </a:p>
          <a:p>
            <a:r>
              <a:rPr lang="es-MX" sz="2400" dirty="0"/>
              <a:t>•</a:t>
            </a:r>
            <a:r>
              <a:rPr lang="es-MX" sz="2400" b="1" dirty="0"/>
              <a:t>Revisión quincenal. En caso de sospechoso baja a semanal. </a:t>
            </a:r>
            <a:endParaRPr lang="es-MX" sz="2400" b="1" dirty="0" smtClean="0"/>
          </a:p>
          <a:p>
            <a:endParaRPr lang="es-MX" sz="2400" dirty="0"/>
          </a:p>
          <a:p>
            <a:r>
              <a:rPr lang="es-MX" sz="2400" dirty="0"/>
              <a:t>•</a:t>
            </a:r>
            <a:r>
              <a:rPr lang="es-MX" sz="2400" b="1" dirty="0"/>
              <a:t>Etiqueta de identificación. </a:t>
            </a:r>
            <a:endParaRPr lang="es-MX" sz="2400" dirty="0"/>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3573" y="764705"/>
            <a:ext cx="3840427" cy="28803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3572" y="3561518"/>
            <a:ext cx="3840427" cy="317984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00587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4000" cy="686050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25233" y="1941037"/>
            <a:ext cx="8301038" cy="2952328"/>
          </a:xfrm>
        </p:spPr>
        <p:txBody>
          <a:bodyPr/>
          <a:lstStyle/>
          <a:p>
            <a:pPr>
              <a:defRPr/>
            </a:pPr>
            <a:r>
              <a:rPr lang="es-MX" sz="8000" dirty="0" smtClean="0">
                <a:solidFill>
                  <a:schemeClr val="bg1"/>
                </a:solidFill>
                <a:latin typeface="Adobe Gothic Std B" pitchFamily="34" charset="-128"/>
                <a:ea typeface="Adobe Gothic Std B" pitchFamily="34" charset="-128"/>
              </a:rPr>
              <a:t>GRACIAS</a:t>
            </a:r>
            <a:endParaRPr lang="es-MX" sz="11500" dirty="0">
              <a:solidFill>
                <a:schemeClr val="bg1"/>
              </a:solidFill>
              <a:latin typeface="Adobe Gothic Std B" pitchFamily="34" charset="-128"/>
              <a:ea typeface="Adobe Gothic Std B" pitchFamily="34" charset="-128"/>
            </a:endParaRPr>
          </a:p>
        </p:txBody>
      </p:sp>
    </p:spTree>
    <p:extLst>
      <p:ext uri="{BB962C8B-B14F-4D97-AF65-F5344CB8AC3E}">
        <p14:creationId xmlns:p14="http://schemas.microsoft.com/office/powerpoint/2010/main" val="2789850661"/>
      </p:ext>
    </p:extLst>
  </p:cSld>
  <p:clrMapOvr>
    <a:masterClrMapping/>
  </p:clrMapOvr>
  <mc:AlternateContent xmlns:mc="http://schemas.openxmlformats.org/markup-compatibility/2006" xmlns:p14="http://schemas.microsoft.com/office/powerpoint/2010/main">
    <mc:Choice Requires="p14">
      <p:transition spd="slow" p14:dur="1400" advClick="0">
        <p14:ripple/>
      </p:transition>
    </mc:Choice>
    <mc:Fallback xmlns="">
      <p:transition spd="slow"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667262"/>
            <a:ext cx="7989459" cy="5149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185909" y="699199"/>
            <a:ext cx="6696744" cy="369332"/>
          </a:xfrm>
          <a:prstGeom prst="rect">
            <a:avLst/>
          </a:prstGeom>
        </p:spPr>
        <p:txBody>
          <a:bodyPr wrap="square">
            <a:spAutoFit/>
          </a:bodyPr>
          <a:lstStyle/>
          <a:p>
            <a:r>
              <a:rPr lang="es-MX" dirty="0" smtClean="0"/>
              <a:t>Originaria </a:t>
            </a:r>
            <a:r>
              <a:rPr lang="es-MX" dirty="0"/>
              <a:t>del cono sur, Argentina, Uruguay, Paraguay y sur de Brasil. </a:t>
            </a:r>
          </a:p>
        </p:txBody>
      </p:sp>
      <p:sp>
        <p:nvSpPr>
          <p:cNvPr id="6" name="5 Rectángulo"/>
          <p:cNvSpPr/>
          <p:nvPr/>
        </p:nvSpPr>
        <p:spPr>
          <a:xfrm>
            <a:off x="1907704" y="274788"/>
            <a:ext cx="4572000" cy="461665"/>
          </a:xfrm>
          <a:prstGeom prst="rect">
            <a:avLst/>
          </a:prstGeom>
        </p:spPr>
        <p:txBody>
          <a:bodyPr>
            <a:spAutoFit/>
          </a:bodyPr>
          <a:lstStyle/>
          <a:p>
            <a:pPr algn="ctr"/>
            <a:r>
              <a:rPr lang="es-MX" sz="2400" b="1" dirty="0" smtClean="0"/>
              <a:t>ORIGEN Y DISPERSION </a:t>
            </a:r>
            <a:endParaRPr lang="es-MX" sz="2400" b="1" dirty="0"/>
          </a:p>
        </p:txBody>
      </p:sp>
      <p:sp>
        <p:nvSpPr>
          <p:cNvPr id="7" name="6 Rectángulo"/>
          <p:cNvSpPr/>
          <p:nvPr/>
        </p:nvSpPr>
        <p:spPr>
          <a:xfrm>
            <a:off x="755576" y="1068531"/>
            <a:ext cx="7773435" cy="2031325"/>
          </a:xfrm>
          <a:prstGeom prst="rect">
            <a:avLst/>
          </a:prstGeom>
        </p:spPr>
        <p:txBody>
          <a:bodyPr wrap="square">
            <a:spAutoFit/>
          </a:bodyPr>
          <a:lstStyle/>
          <a:p>
            <a:r>
              <a:rPr lang="es-MX" dirty="0" smtClean="0"/>
              <a:t>•1925 </a:t>
            </a:r>
            <a:r>
              <a:rPr lang="es-MX" dirty="0"/>
              <a:t>introducida en Australia como agente de control biológico </a:t>
            </a:r>
          </a:p>
          <a:p>
            <a:r>
              <a:rPr lang="es-MX" dirty="0"/>
              <a:t>•</a:t>
            </a:r>
            <a:r>
              <a:rPr lang="es-MX" dirty="0" smtClean="0"/>
              <a:t>1957 </a:t>
            </a:r>
            <a:r>
              <a:rPr lang="es-MX" dirty="0"/>
              <a:t>introducida en las islas del Caribe afectando poblaciones nativas de </a:t>
            </a:r>
            <a:r>
              <a:rPr lang="es-MX" i="1" dirty="0"/>
              <a:t>Opuntia </a:t>
            </a:r>
            <a:r>
              <a:rPr lang="es-MX" dirty="0" err="1"/>
              <a:t>spp</a:t>
            </a:r>
            <a:r>
              <a:rPr lang="es-MX" dirty="0"/>
              <a:t>. </a:t>
            </a:r>
            <a:endParaRPr lang="es-MX" dirty="0" smtClean="0"/>
          </a:p>
          <a:p>
            <a:pPr marL="285750" indent="-285750">
              <a:buFont typeface="Wingdings" panose="05000000000000000000" pitchFamily="2" charset="2"/>
              <a:buChar char="§"/>
            </a:pPr>
            <a:r>
              <a:rPr lang="es-MX" dirty="0" smtClean="0"/>
              <a:t>1933 se registro en </a:t>
            </a:r>
            <a:r>
              <a:rPr lang="es-MX" dirty="0" err="1" smtClean="0"/>
              <a:t>Sudafrica</a:t>
            </a:r>
            <a:endParaRPr lang="es-MX" dirty="0"/>
          </a:p>
          <a:p>
            <a:r>
              <a:rPr lang="es-MX" dirty="0" smtClean="0"/>
              <a:t>•   1989 </a:t>
            </a:r>
            <a:r>
              <a:rPr lang="es-MX" dirty="0"/>
              <a:t>se registró por primera vez en Florida, con efectos negativos sobre </a:t>
            </a:r>
            <a:r>
              <a:rPr lang="es-MX" dirty="0" smtClean="0"/>
              <a:t>  poblaciones </a:t>
            </a:r>
            <a:r>
              <a:rPr lang="es-MX" dirty="0"/>
              <a:t>de </a:t>
            </a:r>
            <a:r>
              <a:rPr lang="es-MX" i="1" dirty="0"/>
              <a:t>Opuntia </a:t>
            </a:r>
            <a:r>
              <a:rPr lang="es-MX" i="1" dirty="0" err="1"/>
              <a:t>spinosissima</a:t>
            </a:r>
            <a:r>
              <a:rPr lang="es-MX" i="1" dirty="0"/>
              <a:t> </a:t>
            </a:r>
            <a:r>
              <a:rPr lang="es-MX" dirty="0"/>
              <a:t>(especie en peligro de extinción) </a:t>
            </a:r>
          </a:p>
          <a:p>
            <a:r>
              <a:rPr lang="es-MX" dirty="0" smtClean="0"/>
              <a:t> </a:t>
            </a:r>
            <a:endParaRPr lang="es-MX" dirty="0"/>
          </a:p>
        </p:txBody>
      </p:sp>
    </p:spTree>
    <p:extLst>
      <p:ext uri="{BB962C8B-B14F-4D97-AF65-F5344CB8AC3E}">
        <p14:creationId xmlns:p14="http://schemas.microsoft.com/office/powerpoint/2010/main" val="172317817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9144000" cy="682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979712" y="476672"/>
            <a:ext cx="5832648" cy="830997"/>
          </a:xfrm>
          <a:prstGeom prst="rect">
            <a:avLst/>
          </a:prstGeom>
          <a:noFill/>
        </p:spPr>
        <p:txBody>
          <a:bodyPr wrap="square" rtlCol="0">
            <a:spAutoFit/>
          </a:bodyPr>
          <a:lstStyle/>
          <a:p>
            <a:pPr algn="ctr"/>
            <a:r>
              <a:rPr lang="es-MX" sz="2400" b="1" dirty="0" smtClean="0"/>
              <a:t>IMPORTANCIA ECONOMICA DE LA PLAGA EN MEXICO</a:t>
            </a:r>
            <a:endParaRPr lang="es-MX" sz="2400" b="1" dirty="0"/>
          </a:p>
        </p:txBody>
      </p:sp>
      <p:sp>
        <p:nvSpPr>
          <p:cNvPr id="6" name="5 CuadroTexto"/>
          <p:cNvSpPr txBox="1"/>
          <p:nvPr/>
        </p:nvSpPr>
        <p:spPr>
          <a:xfrm>
            <a:off x="971600" y="1628800"/>
            <a:ext cx="7416824" cy="3170099"/>
          </a:xfrm>
          <a:prstGeom prst="rect">
            <a:avLst/>
          </a:prstGeom>
          <a:noFill/>
        </p:spPr>
        <p:txBody>
          <a:bodyPr wrap="square" rtlCol="0">
            <a:spAutoFit/>
          </a:bodyPr>
          <a:lstStyle/>
          <a:p>
            <a:pPr algn="just"/>
            <a:r>
              <a:rPr lang="es-MX" sz="2000" dirty="0" smtClean="0"/>
              <a:t>El peligro de la presencia de </a:t>
            </a:r>
            <a:r>
              <a:rPr lang="es-MX" sz="2000" i="1" dirty="0" smtClean="0"/>
              <a:t>C. cactorum </a:t>
            </a:r>
            <a:r>
              <a:rPr lang="es-MX" sz="2000" dirty="0" smtClean="0"/>
              <a:t>radica en el hecho de albergar  la mayor diversidad de especies de opuntia en el mundo. Cuenta con 107 especies del genero </a:t>
            </a:r>
            <a:r>
              <a:rPr lang="es-MX" sz="2000" i="1" dirty="0" smtClean="0"/>
              <a:t>opuntia </a:t>
            </a:r>
            <a:r>
              <a:rPr lang="es-MX" sz="2000" i="1" dirty="0" err="1" smtClean="0"/>
              <a:t>sp</a:t>
            </a:r>
            <a:r>
              <a:rPr lang="es-MX" sz="2000" dirty="0" smtClean="0"/>
              <a:t>. y existen 19 géneros que tienen alto potencial de ser dañadas, lo cual tendría una repercusión ecológica alta en la restructuración del suelo y comportamiento indispensable de la biodiversidad genética del país, además de que México cuenta con una superficie sembrada de nopal (tunero y verdura) de 86,458 has. Con una producción de 1,347,394.07 ton. Cuyo valor de producción es de aproximadamente 2,876,030.17 millones de pesos (SIAP, 2012)  </a:t>
            </a:r>
            <a:endParaRPr lang="es-MX" sz="2000" dirty="0"/>
          </a:p>
        </p:txBody>
      </p:sp>
    </p:spTree>
    <p:extLst>
      <p:ext uri="{BB962C8B-B14F-4D97-AF65-F5344CB8AC3E}">
        <p14:creationId xmlns:p14="http://schemas.microsoft.com/office/powerpoint/2010/main" val="72142496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704" y="2060848"/>
            <a:ext cx="7498704" cy="4797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1691680" y="215339"/>
            <a:ext cx="5868144" cy="461665"/>
          </a:xfrm>
          <a:prstGeom prst="rect">
            <a:avLst/>
          </a:prstGeom>
        </p:spPr>
        <p:txBody>
          <a:bodyPr wrap="square">
            <a:spAutoFit/>
          </a:bodyPr>
          <a:lstStyle/>
          <a:p>
            <a:r>
              <a:rPr lang="es-MX" sz="2400" b="1" dirty="0"/>
              <a:t>DISTRIBUCIÓN </a:t>
            </a:r>
            <a:r>
              <a:rPr lang="es-MX" sz="2400" b="1" dirty="0" smtClean="0"/>
              <a:t>GEOGRÁFICA DE </a:t>
            </a:r>
            <a:r>
              <a:rPr lang="es-MX" sz="2400" b="1" dirty="0"/>
              <a:t>LA PLAGA</a:t>
            </a:r>
            <a:endParaRPr lang="es-MX" sz="2400" dirty="0"/>
          </a:p>
        </p:txBody>
      </p:sp>
      <p:sp>
        <p:nvSpPr>
          <p:cNvPr id="6" name="5 CuadroTexto"/>
          <p:cNvSpPr txBox="1"/>
          <p:nvPr/>
        </p:nvSpPr>
        <p:spPr>
          <a:xfrm>
            <a:off x="227213" y="767906"/>
            <a:ext cx="8532948" cy="1323439"/>
          </a:xfrm>
          <a:prstGeom prst="rect">
            <a:avLst/>
          </a:prstGeom>
          <a:noFill/>
        </p:spPr>
        <p:txBody>
          <a:bodyPr wrap="square" rtlCol="0">
            <a:spAutoFit/>
          </a:bodyPr>
          <a:lstStyle/>
          <a:p>
            <a:pPr algn="just"/>
            <a:r>
              <a:rPr lang="es-MX" sz="2000" dirty="0" smtClean="0"/>
              <a:t>Por su ubicación geográfica seis países representa peligro para México (EU, Cuba, Haití, Republica dominicana, Jamaica y Puerto Rico) debido a la acción potencial que pueden tener los huracanes al arrastrar a esta plaga.  El foco mas cercano a México se encuentra en </a:t>
            </a:r>
            <a:r>
              <a:rPr lang="es-MX" sz="2000" dirty="0" err="1" smtClean="0"/>
              <a:t>Louisiana</a:t>
            </a:r>
            <a:r>
              <a:rPr lang="es-MX" sz="2000" dirty="0" smtClean="0"/>
              <a:t> a 900 km.  </a:t>
            </a:r>
            <a:endParaRPr lang="es-MX" sz="2000" dirty="0"/>
          </a:p>
        </p:txBody>
      </p:sp>
    </p:spTree>
    <p:extLst>
      <p:ext uri="{BB962C8B-B14F-4D97-AF65-F5344CB8AC3E}">
        <p14:creationId xmlns:p14="http://schemas.microsoft.com/office/powerpoint/2010/main" val="10509506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9144000" cy="68278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0" y="6150114"/>
            <a:ext cx="9144000" cy="707886"/>
          </a:xfrm>
          <a:prstGeom prst="rect">
            <a:avLst/>
          </a:prstGeom>
        </p:spPr>
        <p:txBody>
          <a:bodyPr wrap="square">
            <a:spAutoFit/>
          </a:bodyPr>
          <a:lstStyle/>
          <a:p>
            <a:pPr algn="just"/>
            <a:r>
              <a:rPr lang="es-MX" sz="2000" dirty="0" smtClean="0"/>
              <a:t>La </a:t>
            </a:r>
            <a:r>
              <a:rPr lang="es-MX" sz="2000" dirty="0"/>
              <a:t>hembra </a:t>
            </a:r>
            <a:r>
              <a:rPr lang="es-MX" sz="2000" dirty="0" smtClean="0"/>
              <a:t>tiene </a:t>
            </a:r>
            <a:r>
              <a:rPr lang="es-MX" sz="2000" dirty="0"/>
              <a:t>la capacidad </a:t>
            </a:r>
            <a:r>
              <a:rPr lang="es-MX" sz="2000" dirty="0" smtClean="0"/>
              <a:t>de </a:t>
            </a:r>
            <a:r>
              <a:rPr lang="es-MX" sz="2000" dirty="0" err="1"/>
              <a:t>ovipositar</a:t>
            </a:r>
            <a:r>
              <a:rPr lang="es-MX" sz="2000" dirty="0"/>
              <a:t> hasta 300 huevos en pocos días. </a:t>
            </a:r>
            <a:r>
              <a:rPr lang="es-MX" sz="2000" dirty="0" smtClean="0"/>
              <a:t>Estos </a:t>
            </a:r>
            <a:r>
              <a:rPr lang="es-MX" sz="2000" dirty="0"/>
              <a:t>eclosionan dentro de 3 a 4 semanas. Cada </a:t>
            </a:r>
            <a:r>
              <a:rPr lang="es-MX" sz="2000" dirty="0" smtClean="0"/>
              <a:t>bastón </a:t>
            </a:r>
            <a:r>
              <a:rPr lang="es-MX" sz="2000" dirty="0"/>
              <a:t>mide de 2.5 a 3 cm de largo. </a:t>
            </a:r>
          </a:p>
        </p:txBody>
      </p:sp>
      <p:pic>
        <p:nvPicPr>
          <p:cNvPr id="1027" name="Picture 3"/>
          <p:cNvPicPr>
            <a:picLocks noChangeAspect="1" noChangeArrowheads="1"/>
          </p:cNvPicPr>
          <p:nvPr/>
        </p:nvPicPr>
        <p:blipFill>
          <a:blip r:embed="rId3" cstate="print"/>
          <a:srcRect/>
          <a:stretch>
            <a:fillRect/>
          </a:stretch>
        </p:blipFill>
        <p:spPr bwMode="auto">
          <a:xfrm>
            <a:off x="0" y="0"/>
            <a:ext cx="9187613" cy="6237312"/>
          </a:xfrm>
          <a:prstGeom prst="rect">
            <a:avLst/>
          </a:prstGeom>
          <a:noFill/>
          <a:ln w="9525">
            <a:noFill/>
            <a:miter lim="800000"/>
            <a:headEnd/>
            <a:tailEnd/>
          </a:ln>
          <a:effectLst/>
        </p:spPr>
      </p:pic>
    </p:spTree>
    <p:extLst>
      <p:ext uri="{BB962C8B-B14F-4D97-AF65-F5344CB8AC3E}">
        <p14:creationId xmlns:p14="http://schemas.microsoft.com/office/powerpoint/2010/main" val="36973893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9144000" cy="68278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68" y="567308"/>
            <a:ext cx="4860033" cy="321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73" y="567308"/>
            <a:ext cx="4272661" cy="3653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6183" y="3687901"/>
            <a:ext cx="4860032" cy="3170099"/>
          </a:xfrm>
          <a:prstGeom prst="rect">
            <a:avLst/>
          </a:prstGeom>
        </p:spPr>
        <p:txBody>
          <a:bodyPr wrap="square">
            <a:spAutoFit/>
          </a:bodyPr>
          <a:lstStyle/>
          <a:p>
            <a:pPr algn="just"/>
            <a:r>
              <a:rPr lang="es-MX" sz="2000" dirty="0" smtClean="0"/>
              <a:t>Las </a:t>
            </a:r>
            <a:r>
              <a:rPr lang="es-MX" sz="2000" dirty="0"/>
              <a:t>larvas de primer estadio miden 2.5 mm de largo de color gris-verdoso. Los últimos estadios tienen un nítido color que va de salmón naranja saturado al rojo, con puntos negros formando bandas transversales. Las bandas del ultimo instar están siempre divididas en cuatro bloques separados y nunca se unen en la línea media, distinguiéndose de otros grupos del mismo género </a:t>
            </a:r>
          </a:p>
        </p:txBody>
      </p:sp>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8250" y="3649107"/>
            <a:ext cx="4274443" cy="3228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2267744" y="87454"/>
            <a:ext cx="4320480" cy="461665"/>
          </a:xfrm>
          <a:prstGeom prst="rect">
            <a:avLst/>
          </a:prstGeom>
          <a:noFill/>
        </p:spPr>
        <p:txBody>
          <a:bodyPr wrap="square" rtlCol="0">
            <a:spAutoFit/>
          </a:bodyPr>
          <a:lstStyle/>
          <a:p>
            <a:pPr algn="ctr"/>
            <a:r>
              <a:rPr lang="es-MX" sz="2400" b="1" dirty="0" smtClean="0"/>
              <a:t>LARVA</a:t>
            </a:r>
            <a:endParaRPr lang="es-MX" sz="2400" b="1" dirty="0"/>
          </a:p>
        </p:txBody>
      </p:sp>
    </p:spTree>
    <p:extLst>
      <p:ext uri="{BB962C8B-B14F-4D97-AF65-F5344CB8AC3E}">
        <p14:creationId xmlns:p14="http://schemas.microsoft.com/office/powerpoint/2010/main" val="13345653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9144000" cy="68278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57200" y="274638"/>
            <a:ext cx="8229600" cy="490066"/>
          </a:xfrm>
        </p:spPr>
        <p:txBody>
          <a:bodyPr>
            <a:normAutofit fontScale="90000"/>
          </a:bodyPr>
          <a:lstStyle/>
          <a:p>
            <a:r>
              <a:rPr lang="es-MX" sz="3200" dirty="0" smtClean="0"/>
              <a:t>PUPA</a:t>
            </a:r>
            <a:endParaRPr lang="es-MX" sz="32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6150" y="3257600"/>
            <a:ext cx="4557850"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0" y="1608025"/>
            <a:ext cx="4572000" cy="4401205"/>
          </a:xfrm>
          <a:prstGeom prst="rect">
            <a:avLst/>
          </a:prstGeom>
        </p:spPr>
        <p:txBody>
          <a:bodyPr>
            <a:spAutoFit/>
          </a:bodyPr>
          <a:lstStyle/>
          <a:p>
            <a:pPr algn="just"/>
            <a:r>
              <a:rPr lang="es-MX" sz="2000" dirty="0" smtClean="0"/>
              <a:t>Cuando </a:t>
            </a:r>
            <a:r>
              <a:rPr lang="es-MX" sz="2000" dirty="0"/>
              <a:t>ocurren en el suelo son difíciles de observar, ya que se cubren con suelo o partículas vegetales. Los sexos se pueden diferenciar por la abertura genital. Se debe localizar los primeros cinco espiráculos visibles a los lados del abdomen. Están seguidos por uno no funcional mas pequeño en el </a:t>
            </a:r>
            <a:r>
              <a:rPr lang="es-MX" sz="2000" dirty="0" err="1"/>
              <a:t>seg</a:t>
            </a:r>
            <a:r>
              <a:rPr lang="es-MX" sz="2000" dirty="0"/>
              <a:t>, sig. En la hembra, el </a:t>
            </a:r>
            <a:r>
              <a:rPr lang="es-MX" sz="2000" dirty="0" err="1"/>
              <a:t>seg</a:t>
            </a:r>
            <a:r>
              <a:rPr lang="es-MX" sz="2000" dirty="0"/>
              <a:t>. con el espiráculo no funcional tiene una cicatriz genital en forma de hendidura. En el macho la cicatriz genital esta localizada en el siguiente segmento entre dos protuberancias elevadas. </a:t>
            </a:r>
          </a:p>
        </p:txBody>
      </p:sp>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6151" y="836712"/>
            <a:ext cx="4557850" cy="2420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Llamada ovalada"/>
          <p:cNvSpPr/>
          <p:nvPr/>
        </p:nvSpPr>
        <p:spPr>
          <a:xfrm>
            <a:off x="5364088" y="1450317"/>
            <a:ext cx="648072" cy="596839"/>
          </a:xfrm>
          <a:prstGeom prst="wedgeEllipseCallout">
            <a:avLst>
              <a:gd name="adj1" fmla="val 169214"/>
              <a:gd name="adj2" fmla="val 9350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11 Llamada ovalada"/>
          <p:cNvSpPr/>
          <p:nvPr/>
        </p:nvSpPr>
        <p:spPr>
          <a:xfrm>
            <a:off x="7596336" y="1165300"/>
            <a:ext cx="648072" cy="596839"/>
          </a:xfrm>
          <a:prstGeom prst="wedgeEllipseCallout">
            <a:avLst>
              <a:gd name="adj1" fmla="val -144891"/>
              <a:gd name="adj2" fmla="val 14092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CuadroTexto"/>
          <p:cNvSpPr txBox="1"/>
          <p:nvPr/>
        </p:nvSpPr>
        <p:spPr>
          <a:xfrm>
            <a:off x="6063039" y="2216209"/>
            <a:ext cx="1872208" cy="369332"/>
          </a:xfrm>
          <a:prstGeom prst="rect">
            <a:avLst/>
          </a:prstGeom>
          <a:noFill/>
        </p:spPr>
        <p:txBody>
          <a:bodyPr wrap="square" rtlCol="0">
            <a:spAutoFit/>
          </a:bodyPr>
          <a:lstStyle/>
          <a:p>
            <a:r>
              <a:rPr lang="es-MX" dirty="0" smtClean="0">
                <a:solidFill>
                  <a:schemeClr val="bg1"/>
                </a:solidFill>
              </a:rPr>
              <a:t>CICATRIZ GENITAL</a:t>
            </a:r>
            <a:endParaRPr lang="es-MX" dirty="0">
              <a:solidFill>
                <a:schemeClr val="bg1"/>
              </a:solidFill>
            </a:endParaRPr>
          </a:p>
        </p:txBody>
      </p:sp>
    </p:spTree>
    <p:extLst>
      <p:ext uri="{BB962C8B-B14F-4D97-AF65-F5344CB8AC3E}">
        <p14:creationId xmlns:p14="http://schemas.microsoft.com/office/powerpoint/2010/main" val="324738324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9144000" cy="68278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812" y="1268760"/>
            <a:ext cx="9036495" cy="1200329"/>
          </a:xfrm>
          <a:prstGeom prst="rect">
            <a:avLst/>
          </a:prstGeom>
        </p:spPr>
        <p:txBody>
          <a:bodyPr wrap="square">
            <a:spAutoFit/>
          </a:bodyPr>
          <a:lstStyle/>
          <a:p>
            <a:pPr algn="just"/>
            <a:r>
              <a:rPr lang="es-MX" dirty="0" smtClean="0"/>
              <a:t>Los </a:t>
            </a:r>
            <a:r>
              <a:rPr lang="es-MX" dirty="0"/>
              <a:t>adultos son de color café grisáceo con dos franjas transversales en forma de </a:t>
            </a:r>
            <a:r>
              <a:rPr lang="es-MX" dirty="0" err="1"/>
              <a:t>zig-zag</a:t>
            </a:r>
            <a:r>
              <a:rPr lang="es-MX" dirty="0"/>
              <a:t> en la parte basal y distal del ala anterior. Presentan una expansión alar de 27 a 40 mm, esto depende del hospedante del que se hayan alimentado. Las hembras son de mayor talla, sus alas ligeramente más oscuras y con palpos ligeramente mas prominentes. </a:t>
            </a:r>
          </a:p>
        </p:txBody>
      </p:sp>
      <p:sp>
        <p:nvSpPr>
          <p:cNvPr id="2" name="1 CuadroTexto"/>
          <p:cNvSpPr txBox="1"/>
          <p:nvPr/>
        </p:nvSpPr>
        <p:spPr>
          <a:xfrm>
            <a:off x="2682043" y="419472"/>
            <a:ext cx="3672408" cy="461665"/>
          </a:xfrm>
          <a:prstGeom prst="rect">
            <a:avLst/>
          </a:prstGeom>
          <a:noFill/>
        </p:spPr>
        <p:txBody>
          <a:bodyPr wrap="square" rtlCol="0">
            <a:spAutoFit/>
          </a:bodyPr>
          <a:lstStyle/>
          <a:p>
            <a:pPr algn="ctr"/>
            <a:r>
              <a:rPr lang="es-MX" sz="2400" b="1" dirty="0" smtClean="0"/>
              <a:t>ADULTO</a:t>
            </a:r>
            <a:endParaRPr lang="es-MX" sz="2400" b="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5304" y="2360236"/>
            <a:ext cx="6820644" cy="44977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693144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804460"/>
            <a:ext cx="7056783" cy="500494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899591" y="902700"/>
            <a:ext cx="7272808" cy="923330"/>
          </a:xfrm>
          <a:prstGeom prst="rect">
            <a:avLst/>
          </a:prstGeom>
        </p:spPr>
        <p:txBody>
          <a:bodyPr wrap="square">
            <a:spAutoFit/>
          </a:bodyPr>
          <a:lstStyle/>
          <a:p>
            <a:r>
              <a:rPr lang="es-MX" dirty="0" smtClean="0"/>
              <a:t>Como </a:t>
            </a:r>
            <a:r>
              <a:rPr lang="es-MX" dirty="0"/>
              <a:t>ocurre en la mayoría de lepidópteros, las hembras son de mayor talla, </a:t>
            </a:r>
          </a:p>
          <a:p>
            <a:r>
              <a:rPr lang="es-MX" dirty="0"/>
              <a:t>el aparato bucal es rudimentario por lo que no se alimentan en estado adulto. </a:t>
            </a:r>
          </a:p>
        </p:txBody>
      </p:sp>
      <p:sp>
        <p:nvSpPr>
          <p:cNvPr id="5" name="4 CuadroTexto"/>
          <p:cNvSpPr txBox="1"/>
          <p:nvPr/>
        </p:nvSpPr>
        <p:spPr>
          <a:xfrm>
            <a:off x="2303747" y="173831"/>
            <a:ext cx="4464496" cy="461665"/>
          </a:xfrm>
          <a:prstGeom prst="rect">
            <a:avLst/>
          </a:prstGeom>
          <a:noFill/>
        </p:spPr>
        <p:txBody>
          <a:bodyPr wrap="square" rtlCol="0">
            <a:spAutoFit/>
          </a:bodyPr>
          <a:lstStyle/>
          <a:p>
            <a:pPr algn="ctr"/>
            <a:r>
              <a:rPr lang="es-MX" sz="2400" b="1" dirty="0" smtClean="0"/>
              <a:t>DIMORFISMO SEXUAL</a:t>
            </a:r>
            <a:endParaRPr lang="es-MX" sz="2400" b="1" dirty="0"/>
          </a:p>
        </p:txBody>
      </p:sp>
    </p:spTree>
    <p:extLst>
      <p:ext uri="{BB962C8B-B14F-4D97-AF65-F5344CB8AC3E}">
        <p14:creationId xmlns:p14="http://schemas.microsoft.com/office/powerpoint/2010/main" val="414605770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568</TotalTime>
  <Words>790</Words>
  <Application>Microsoft Office PowerPoint</Application>
  <PresentationFormat>Presentación en pantalla (4:3)</PresentationFormat>
  <Paragraphs>69</Paragraphs>
  <Slides>19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19</vt:i4>
      </vt:variant>
    </vt:vector>
  </HeadingPairs>
  <TitlesOfParts>
    <vt:vector size="25" baseType="lpstr">
      <vt:lpstr>Adobe Gothic Std B</vt:lpstr>
      <vt:lpstr>Arial</vt:lpstr>
      <vt:lpstr>Arial Black</vt:lpstr>
      <vt:lpstr>Calibri</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PUPA</vt:lpstr>
      <vt:lpstr>Presentación de PowerPoint</vt:lpstr>
      <vt:lpstr>Presentación de PowerPoint</vt:lpstr>
      <vt:lpstr>Presentación de PowerPoint</vt:lpstr>
      <vt:lpstr>Presentación de PowerPoint</vt:lpstr>
      <vt:lpstr>Presentación de PowerPoint</vt:lpstr>
      <vt:lpstr>ESPECIES NO BLANCO</vt:lpstr>
      <vt:lpstr>Presentación de PowerPoint</vt:lpstr>
      <vt:lpstr>Acciones de Vigilancia Epidemiológica Fitosanitaria</vt:lpstr>
      <vt:lpstr>RUTAS DE TRAMPEO</vt:lpstr>
      <vt:lpstr>Áreas de Exploración </vt:lpstr>
      <vt:lpstr>Parcelas centinela </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THINKPAD</dc:creator>
  <cp:lastModifiedBy>Acer</cp:lastModifiedBy>
  <cp:revision>35</cp:revision>
  <dcterms:created xsi:type="dcterms:W3CDTF">2013-11-18T23:17:29Z</dcterms:created>
  <dcterms:modified xsi:type="dcterms:W3CDTF">2016-02-12T17:19:58Z</dcterms:modified>
</cp:coreProperties>
</file>