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7" r:id="rId2"/>
  </p:sldMasterIdLst>
  <p:sldIdLst>
    <p:sldId id="264" r:id="rId3"/>
    <p:sldId id="277" r:id="rId4"/>
    <p:sldId id="339" r:id="rId5"/>
    <p:sldId id="341" r:id="rId6"/>
    <p:sldId id="343" r:id="rId7"/>
    <p:sldId id="342" r:id="rId8"/>
    <p:sldId id="283" r:id="rId9"/>
    <p:sldId id="313" r:id="rId10"/>
    <p:sldId id="320" r:id="rId11"/>
    <p:sldId id="345" r:id="rId12"/>
    <p:sldId id="323" r:id="rId13"/>
    <p:sldId id="284" r:id="rId14"/>
    <p:sldId id="302" r:id="rId15"/>
    <p:sldId id="329" r:id="rId16"/>
    <p:sldId id="330" r:id="rId17"/>
    <p:sldId id="331" r:id="rId18"/>
    <p:sldId id="344" r:id="rId19"/>
    <p:sldId id="332" r:id="rId20"/>
    <p:sldId id="260" r:id="rId21"/>
    <p:sldId id="335" r:id="rId22"/>
    <p:sldId id="334" r:id="rId23"/>
    <p:sldId id="346" r:id="rId24"/>
    <p:sldId id="326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C4279-7AD0-48E6-AC80-20CBDEA36952}" type="datetimeFigureOut">
              <a:rPr lang="es-MX" smtClean="0"/>
              <a:pPr/>
              <a:t>12/02/2016</a:t>
            </a:fld>
            <a:endParaRPr lang="es-MX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48B1D-F257-4E6F-8689-DBA7AC0AFFA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02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C4279-7AD0-48E6-AC80-20CBDEA36952}" type="datetimeFigureOut">
              <a:rPr lang="es-MX" smtClean="0"/>
              <a:pPr/>
              <a:t>12/02/2016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48B1D-F257-4E6F-8689-DBA7AC0AFFA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540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C4279-7AD0-48E6-AC80-20CBDEA36952}" type="datetimeFigureOut">
              <a:rPr lang="es-MX" smtClean="0"/>
              <a:pPr/>
              <a:t>12/02/2016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48B1D-F257-4E6F-8689-DBA7AC0AFFA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85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C4279-7AD0-48E6-AC80-20CBDEA36952}" type="datetimeFigureOut">
              <a:rPr lang="es-MX" smtClean="0"/>
              <a:pPr/>
              <a:t>12/02/2016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48B1D-F257-4E6F-8689-DBA7AC0AFFA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3568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3F238-A681-499A-9372-D05A13AE2377}" type="datetimeFigureOut">
              <a:rPr lang="es-MX"/>
              <a:pPr>
                <a:defRPr/>
              </a:pPr>
              <a:t>12/02/2016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66B0B-49E6-4669-A874-362ABAAC309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290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8813-46DE-4A0D-B350-380F87444FB6}" type="datetimeFigureOut">
              <a:rPr lang="es-MX"/>
              <a:pPr>
                <a:defRPr/>
              </a:pPr>
              <a:t>12/02/2016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704A-081F-4605-9C30-528234D9C0E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8924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047C1-11EB-4D8E-902E-46C248C99CB7}" type="datetimeFigureOut">
              <a:rPr lang="es-MX"/>
              <a:pPr>
                <a:defRPr/>
              </a:pPr>
              <a:t>12/02/2016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A974-141C-47FB-BC07-1791B5EEA14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073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E6A9-ABA8-4F42-B2F6-37712C201B9A}" type="datetimeFigureOut">
              <a:rPr lang="es-MX"/>
              <a:pPr>
                <a:defRPr/>
              </a:pPr>
              <a:t>12/02/2016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9AE05-3AC4-4569-907F-20FB94D1674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6958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3C65-C21D-4C9E-8D81-E673D82EF888}" type="datetimeFigureOut">
              <a:rPr lang="es-MX"/>
              <a:pPr>
                <a:defRPr/>
              </a:pPr>
              <a:t>12/02/2016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A939-E7B1-4D5F-BA88-C46A8D7556D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8494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7A6F-7027-432F-B88E-0207179E9C19}" type="datetimeFigureOut">
              <a:rPr lang="es-MX"/>
              <a:pPr>
                <a:defRPr/>
              </a:pPr>
              <a:t>12/02/2016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F5B33-8CB7-47C0-A8E3-36B175CE80F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2803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6DAC2-B350-4BE0-BB2E-6E107509C6B0}" type="datetimeFigureOut">
              <a:rPr lang="es-MX"/>
              <a:pPr>
                <a:defRPr/>
              </a:pPr>
              <a:t>12/02/2016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A50CA-3DB8-45DA-BAEC-362134AC0C8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257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plantilla_ppt(SINAVEF)_2010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C4279-7AD0-48E6-AC80-20CBDEA36952}" type="datetimeFigureOut">
              <a:rPr lang="es-MX" smtClean="0"/>
              <a:pPr/>
              <a:t>12/02/2016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48B1D-F257-4E6F-8689-DBA7AC0AFFA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399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AC7AB-161F-4760-A581-C3888051976F}" type="datetimeFigureOut">
              <a:rPr lang="es-MX"/>
              <a:pPr>
                <a:defRPr/>
              </a:pPr>
              <a:t>12/02/2016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F1872-6D27-4666-AB4A-5D974828256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0687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96B1-1F9E-4245-92A6-E245DE4DED99}" type="datetimeFigureOut">
              <a:rPr lang="es-MX"/>
              <a:pPr>
                <a:defRPr/>
              </a:pPr>
              <a:t>12/02/2016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87DA-2A75-4130-A3BB-BF7D48F82E9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7491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348CF-A01F-4C86-84C0-25DA894D56D3}" type="datetimeFigureOut">
              <a:rPr lang="es-MX"/>
              <a:pPr>
                <a:defRPr/>
              </a:pPr>
              <a:t>12/02/2016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3A2EE-80F2-4035-BC38-92EA708CEB1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851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490B-43FE-4C54-BAE1-3EF1A1FE9EF0}" type="datetimeFigureOut">
              <a:rPr lang="es-MX"/>
              <a:pPr>
                <a:defRPr/>
              </a:pPr>
              <a:t>12/02/2016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81D89-1CAE-4190-97F9-287AD6634CC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3886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B2AC-E5D1-4E3F-A91E-F21A7B3F9FFF}" type="datetimeFigureOut">
              <a:rPr lang="es-MX"/>
              <a:pPr>
                <a:defRPr/>
              </a:pPr>
              <a:t>12/02/2016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AAEC-3D64-46A9-A5D1-A005608D1C2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87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C4279-7AD0-48E6-AC80-20CBDEA36952}" type="datetimeFigureOut">
              <a:rPr lang="es-MX" smtClean="0"/>
              <a:pPr/>
              <a:t>12/02/2016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48B1D-F257-4E6F-8689-DBA7AC0AFFA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126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C4279-7AD0-48E6-AC80-20CBDEA36952}" type="datetimeFigureOut">
              <a:rPr lang="es-MX" smtClean="0"/>
              <a:pPr/>
              <a:t>12/02/2016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48B1D-F257-4E6F-8689-DBA7AC0AFFA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667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C4279-7AD0-48E6-AC80-20CBDEA36952}" type="datetimeFigureOut">
              <a:rPr lang="es-MX" smtClean="0"/>
              <a:pPr/>
              <a:t>12/02/2016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48B1D-F257-4E6F-8689-DBA7AC0AFFA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262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C4279-7AD0-48E6-AC80-20CBDEA36952}" type="datetimeFigureOut">
              <a:rPr lang="es-MX" smtClean="0"/>
              <a:pPr/>
              <a:t>12/02/2016</a:t>
            </a:fld>
            <a:endParaRPr lang="es-MX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48B1D-F257-4E6F-8689-DBA7AC0AFFA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266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C4279-7AD0-48E6-AC80-20CBDEA36952}" type="datetimeFigureOut">
              <a:rPr lang="es-MX" smtClean="0"/>
              <a:pPr/>
              <a:t>12/02/2016</a:t>
            </a:fld>
            <a:endParaRPr lang="es-MX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48B1D-F257-4E6F-8689-DBA7AC0AFFA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8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C4279-7AD0-48E6-AC80-20CBDEA36952}" type="datetimeFigureOut">
              <a:rPr lang="es-MX" smtClean="0"/>
              <a:pPr/>
              <a:t>12/02/2016</a:t>
            </a:fld>
            <a:endParaRPr lang="es-MX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48B1D-F257-4E6F-8689-DBA7AC0AFFA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349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C4279-7AD0-48E6-AC80-20CBDEA36952}" type="datetimeFigureOut">
              <a:rPr lang="es-MX" smtClean="0"/>
              <a:pPr/>
              <a:t>12/02/2016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48B1D-F257-4E6F-8689-DBA7AC0AFFA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263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fld id="{1B9C4279-7AD0-48E6-AC80-20CBDEA36952}" type="datetimeFigureOut">
              <a:rPr lang="es-MX" smtClean="0"/>
              <a:pPr/>
              <a:t>12/02/2016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fld id="{86548B1D-F257-4E6F-8689-DBA7AC0AFFAE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2055" name="Imagen 6" descr="plantilla_ppt(SINAVEF)_2010-04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ADA6844-8148-4DF1-A5B0-C5EB37C2E73E}" type="datetimeFigureOut">
              <a:rPr lang="es-MX"/>
              <a:pPr>
                <a:defRPr/>
              </a:pPr>
              <a:t>12/02/2016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92907CC-B3BB-4509-A93D-8F35EA7EEFD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pic>
        <p:nvPicPr>
          <p:cNvPr id="1031" name="Imagen 3" descr="PresentacionesOrganismos-0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692696"/>
            <a:ext cx="9137373" cy="6048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7504" y="3501008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FF00"/>
                </a:solidFill>
              </a:rPr>
              <a:t>VIGILANCIA </a:t>
            </a:r>
            <a:r>
              <a:rPr lang="es-MX" sz="4000" b="1" dirty="0">
                <a:solidFill>
                  <a:srgbClr val="FFFF00"/>
                </a:solidFill>
              </a:rPr>
              <a:t>EPIDEMIOLOGICA FITOSANITARIA </a:t>
            </a:r>
            <a:endParaRPr lang="es-MX" b="1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27583" y="872167"/>
            <a:ext cx="79208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FF00"/>
                </a:solidFill>
              </a:rPr>
              <a:t>COMITÉ ESTATAL DE SANIDAD VEGETAL COAHUILA  </a:t>
            </a:r>
            <a:endParaRPr lang="es-MX" sz="4000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609329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Black" panose="020B0A04020102020204" pitchFamily="34" charset="0"/>
              </a:rPr>
              <a:t>ING. VALENTIN SANTIAGO CRUZ</a:t>
            </a:r>
            <a:endParaRPr lang="es-MX" dirty="0">
              <a:latin typeface="Arial Black" panose="020B0A04020102020204" pitchFamily="34" charset="0"/>
            </a:endParaRPr>
          </a:p>
        </p:txBody>
      </p:sp>
      <p:pic>
        <p:nvPicPr>
          <p:cNvPr id="8" name="Imagen 7" descr="F:\LOGOS\cesavec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6" y="872167"/>
            <a:ext cx="1238446" cy="1692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6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579438"/>
            <a:ext cx="9185275" cy="616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4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22511"/>
          </a:xfrm>
        </p:spPr>
        <p:txBody>
          <a:bodyPr/>
          <a:lstStyle/>
          <a:p>
            <a:r>
              <a:rPr lang="es-MX" dirty="0" smtClean="0"/>
              <a:t>PUPA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117176" y="1052736"/>
            <a:ext cx="4185120" cy="5040560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MX" sz="2800" dirty="0" smtClean="0">
                <a:solidFill>
                  <a:schemeClr val="tx1"/>
                </a:solidFill>
              </a:rPr>
              <a:t>Son de color blanquecino o verde recién formada y pasa a pardo y pardo oscuro en unas horas su tamaño es mayor en la hembra (el macho mide de 4 a 7 mm de longitud y la hembra de 5 a 9 mm).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MX" sz="2800" dirty="0" smtClean="0">
                <a:solidFill>
                  <a:schemeClr val="tx1"/>
                </a:solidFill>
              </a:rPr>
              <a:t> Pupa en la corteza de la vid.</a:t>
            </a:r>
            <a:endParaRPr lang="es-MX" sz="2800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280" y="836712"/>
            <a:ext cx="4762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23" y="3573015"/>
            <a:ext cx="2944157" cy="2727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645006"/>
            <a:ext cx="2597578" cy="2655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6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654" y="876279"/>
            <a:ext cx="47763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/>
              <a:t>Reconociendo </a:t>
            </a:r>
            <a:r>
              <a:rPr lang="es-MX" sz="2000" b="1" dirty="0"/>
              <a:t>al adulto </a:t>
            </a:r>
            <a:endParaRPr lang="es-MX" sz="2000" dirty="0"/>
          </a:p>
          <a:p>
            <a:endParaRPr lang="es-MX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 smtClean="0"/>
              <a:t>Las hembras </a:t>
            </a:r>
            <a:r>
              <a:rPr lang="es-MX" sz="2000" dirty="0"/>
              <a:t>son generalmente más grandes que los machos. </a:t>
            </a:r>
            <a:r>
              <a:rPr lang="es-MX" sz="2000" dirty="0" smtClean="0"/>
              <a:t>Las alas anteriores son de color pardo combinados con otros colores metálicos que contrastan con el tinte grisáceo; la </a:t>
            </a:r>
            <a:r>
              <a:rPr lang="es-MX" sz="2000" dirty="0"/>
              <a:t>mitad del ala basal, que se encuentra bien diferenciada por el borde interno de la fascia central, está superpuesta con </a:t>
            </a:r>
            <a:r>
              <a:rPr lang="es-MX" sz="2000" dirty="0" err="1"/>
              <a:t>escamás</a:t>
            </a:r>
            <a:r>
              <a:rPr lang="es-MX" sz="2000" dirty="0"/>
              <a:t> de color plomizo, plomo-marrón y marrón claro formando parches individuales y fascias </a:t>
            </a:r>
            <a:r>
              <a:rPr lang="es-MX" sz="2000" dirty="0" smtClean="0"/>
              <a:t>incompletas. La </a:t>
            </a:r>
            <a:r>
              <a:rPr lang="es-MX" sz="2000" dirty="0"/>
              <a:t>fascia media de color marrón oscuro se encuentra bien definida basalmente pero distalmente </a:t>
            </a:r>
            <a:r>
              <a:rPr lang="es-MX" sz="2000" dirty="0" smtClean="0"/>
              <a:t>irregular.</a:t>
            </a:r>
            <a:endParaRPr lang="es-MX" sz="2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491880" y="116632"/>
            <a:ext cx="1568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ADULTO</a:t>
            </a:r>
            <a:endParaRPr lang="es-MX" sz="28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05" y="896940"/>
            <a:ext cx="2196842" cy="3674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8" y="907826"/>
            <a:ext cx="2200319" cy="3680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727705" y="45882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400" dirty="0" smtClean="0"/>
              <a:t>Patrones </a:t>
            </a:r>
            <a:r>
              <a:rPr lang="es-MX" sz="2400" dirty="0"/>
              <a:t>marcados en las alas de adultos en descanso </a:t>
            </a:r>
          </a:p>
        </p:txBody>
      </p:sp>
    </p:spTree>
    <p:extLst>
      <p:ext uri="{BB962C8B-B14F-4D97-AF65-F5344CB8AC3E}">
        <p14:creationId xmlns:p14="http://schemas.microsoft.com/office/powerpoint/2010/main" val="36925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 bwMode="auto">
          <a:xfrm>
            <a:off x="22260" y="40"/>
            <a:ext cx="6948264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CICLO BIOLÓGICO DE </a:t>
            </a:r>
            <a:r>
              <a:rPr lang="es-MX" sz="2400" b="1" i="1" dirty="0" smtClean="0">
                <a:latin typeface="Times New Roman" pitchFamily="18" charset="0"/>
                <a:cs typeface="Times New Roman" pitchFamily="18" charset="0"/>
              </a:rPr>
              <a:t>Lobesia botrana</a:t>
            </a:r>
            <a:endParaRPr lang="es-MX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75" y="886697"/>
            <a:ext cx="2631973" cy="153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19" y="2897289"/>
            <a:ext cx="2823130" cy="1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1" y="2897290"/>
            <a:ext cx="2603231" cy="168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88" y="4965180"/>
            <a:ext cx="288032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107504" y="1124744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35 </a:t>
            </a:r>
            <a:r>
              <a:rPr lang="es-MX" b="1" dirty="0"/>
              <a:t>huevos al día, en grupos de 2 o 3 (brotes, </a:t>
            </a:r>
            <a:r>
              <a:rPr lang="es-MX" b="1" dirty="0" smtClean="0"/>
              <a:t>pedicelos, </a:t>
            </a:r>
            <a:r>
              <a:rPr lang="es-MX" b="1" dirty="0"/>
              <a:t>flores, o bayas). </a:t>
            </a:r>
            <a:endParaRPr lang="es-MX" dirty="0"/>
          </a:p>
        </p:txBody>
      </p:sp>
      <p:sp>
        <p:nvSpPr>
          <p:cNvPr id="17" name="16 Rectángulo"/>
          <p:cNvSpPr/>
          <p:nvPr/>
        </p:nvSpPr>
        <p:spPr>
          <a:xfrm>
            <a:off x="3275856" y="2967335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Ciclo </a:t>
            </a:r>
            <a:r>
              <a:rPr lang="es-MX" b="1" dirty="0"/>
              <a:t>40-58 días América: 2 </a:t>
            </a:r>
            <a:r>
              <a:rPr lang="es-MX" b="1" dirty="0" err="1"/>
              <a:t>ó</a:t>
            </a:r>
            <a:r>
              <a:rPr lang="es-MX" b="1" dirty="0"/>
              <a:t> 3 generaciones al año. </a:t>
            </a:r>
            <a:endParaRPr lang="es-MX" dirty="0"/>
          </a:p>
        </p:txBody>
      </p:sp>
      <p:sp>
        <p:nvSpPr>
          <p:cNvPr id="18" name="17 Rectángulo"/>
          <p:cNvSpPr/>
          <p:nvPr/>
        </p:nvSpPr>
        <p:spPr>
          <a:xfrm>
            <a:off x="251520" y="2505670"/>
            <a:ext cx="121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8-12 </a:t>
            </a:r>
            <a:r>
              <a:rPr lang="es-MX" b="1" dirty="0"/>
              <a:t>días </a:t>
            </a:r>
            <a:endParaRPr lang="es-MX" dirty="0"/>
          </a:p>
        </p:txBody>
      </p:sp>
      <p:sp>
        <p:nvSpPr>
          <p:cNvPr id="19" name="18 Rectángulo"/>
          <p:cNvSpPr/>
          <p:nvPr/>
        </p:nvSpPr>
        <p:spPr>
          <a:xfrm>
            <a:off x="5790578" y="940078"/>
            <a:ext cx="1179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7-10 </a:t>
            </a:r>
            <a:r>
              <a:rPr lang="es-MX" b="1" dirty="0"/>
              <a:t>días </a:t>
            </a:r>
            <a:endParaRPr lang="es-MX" dirty="0"/>
          </a:p>
        </p:txBody>
      </p:sp>
      <p:sp>
        <p:nvSpPr>
          <p:cNvPr id="20" name="19 Rectángulo"/>
          <p:cNvSpPr/>
          <p:nvPr/>
        </p:nvSpPr>
        <p:spPr>
          <a:xfrm>
            <a:off x="6137484" y="2539236"/>
            <a:ext cx="3006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5 </a:t>
            </a:r>
            <a:r>
              <a:rPr lang="pt-BR" b="1" dirty="0"/>
              <a:t>instares, 0.95 mm x 1.0 mm </a:t>
            </a:r>
            <a:endParaRPr lang="es-MX" dirty="0"/>
          </a:p>
        </p:txBody>
      </p:sp>
      <p:sp>
        <p:nvSpPr>
          <p:cNvPr id="21" name="20 Rectángulo"/>
          <p:cNvSpPr/>
          <p:nvPr/>
        </p:nvSpPr>
        <p:spPr>
          <a:xfrm>
            <a:off x="7433185" y="459584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20-30 </a:t>
            </a:r>
            <a:r>
              <a:rPr lang="es-MX" b="1" dirty="0"/>
              <a:t>días </a:t>
            </a:r>
            <a:endParaRPr lang="es-MX" dirty="0"/>
          </a:p>
        </p:txBody>
      </p:sp>
      <p:sp>
        <p:nvSpPr>
          <p:cNvPr id="22" name="21 Rectángulo"/>
          <p:cNvSpPr/>
          <p:nvPr/>
        </p:nvSpPr>
        <p:spPr>
          <a:xfrm>
            <a:off x="3021579" y="4610140"/>
            <a:ext cx="3603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5-9 </a:t>
            </a:r>
            <a:r>
              <a:rPr lang="es-MX" b="1" dirty="0"/>
              <a:t>mm hembras y 4-7 mm machos </a:t>
            </a:r>
            <a:endParaRPr lang="es-MX" dirty="0"/>
          </a:p>
        </p:txBody>
      </p:sp>
      <p:sp>
        <p:nvSpPr>
          <p:cNvPr id="23" name="22 Rectángulo"/>
          <p:cNvSpPr/>
          <p:nvPr/>
        </p:nvSpPr>
        <p:spPr>
          <a:xfrm>
            <a:off x="1921597" y="6278994"/>
            <a:ext cx="117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10-12 </a:t>
            </a:r>
            <a:r>
              <a:rPr lang="es-MX" b="1" dirty="0"/>
              <a:t>días </a:t>
            </a:r>
            <a:endParaRPr lang="es-MX" dirty="0"/>
          </a:p>
        </p:txBody>
      </p:sp>
      <p:sp>
        <p:nvSpPr>
          <p:cNvPr id="24" name="23 Flecha curvada hacia la izquierda"/>
          <p:cNvSpPr/>
          <p:nvPr/>
        </p:nvSpPr>
        <p:spPr>
          <a:xfrm rot="19261302">
            <a:off x="6298906" y="1125783"/>
            <a:ext cx="558386" cy="163709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7" name="36 Flecha curvada hacia la izquierda"/>
          <p:cNvSpPr/>
          <p:nvPr/>
        </p:nvSpPr>
        <p:spPr>
          <a:xfrm rot="2887324">
            <a:off x="6531587" y="4535590"/>
            <a:ext cx="611474" cy="1817954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8" name="37 Flecha curvada hacia la izquierda"/>
          <p:cNvSpPr/>
          <p:nvPr/>
        </p:nvSpPr>
        <p:spPr>
          <a:xfrm rot="9637194">
            <a:off x="1910447" y="4501237"/>
            <a:ext cx="702176" cy="1848693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9" name="38 Flecha curvada hacia la izquierda"/>
          <p:cNvSpPr/>
          <p:nvPr/>
        </p:nvSpPr>
        <p:spPr>
          <a:xfrm rot="12669558">
            <a:off x="2053132" y="1034828"/>
            <a:ext cx="583620" cy="181900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r="1770"/>
          <a:stretch>
            <a:fillRect/>
          </a:stretch>
        </p:blipFill>
        <p:spPr bwMode="auto">
          <a:xfrm>
            <a:off x="3995937" y="6350"/>
            <a:ext cx="5149652" cy="384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3"/>
          <a:stretch>
            <a:fillRect/>
          </a:stretch>
        </p:blipFill>
        <p:spPr bwMode="auto">
          <a:xfrm>
            <a:off x="4031528" y="3656012"/>
            <a:ext cx="5066435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2 Rectángulo"/>
          <p:cNvSpPr>
            <a:spLocks noChangeArrowheads="1"/>
          </p:cNvSpPr>
          <p:nvPr/>
        </p:nvSpPr>
        <p:spPr bwMode="auto">
          <a:xfrm>
            <a:off x="146050" y="2455863"/>
            <a:ext cx="348984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es-MX" altLang="es-MX" sz="2400" dirty="0">
                <a:latin typeface="Calibri" pitchFamily="34" charset="0"/>
              </a:rPr>
              <a:t>La larva de la primera generación se alimenta de flores y brotes.</a:t>
            </a:r>
          </a:p>
        </p:txBody>
      </p:sp>
      <p:sp>
        <p:nvSpPr>
          <p:cNvPr id="8197" name="3 Rectángulo"/>
          <p:cNvSpPr>
            <a:spLocks noChangeArrowheads="1"/>
          </p:cNvSpPr>
          <p:nvPr/>
        </p:nvSpPr>
        <p:spPr bwMode="auto">
          <a:xfrm>
            <a:off x="11113" y="-88900"/>
            <a:ext cx="3265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altLang="es-MX" sz="2800">
                <a:latin typeface="Calibri" pitchFamily="34" charset="0"/>
              </a:rPr>
              <a:t>Daño ocasionado por </a:t>
            </a:r>
            <a:r>
              <a:rPr lang="es-MX" altLang="es-MX" sz="2800" i="1">
                <a:latin typeface="Calibri" pitchFamily="34" charset="0"/>
              </a:rPr>
              <a:t>L. botrana</a:t>
            </a:r>
            <a:endParaRPr lang="es-MX" altLang="es-MX" sz="2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6492875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t="26512" r="38748" b="25153"/>
          <a:stretch>
            <a:fillRect/>
          </a:stretch>
        </p:blipFill>
        <p:spPr bwMode="auto">
          <a:xfrm>
            <a:off x="6581775" y="1268413"/>
            <a:ext cx="25209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67214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420938"/>
            <a:ext cx="23098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1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-24617" y="20828"/>
            <a:ext cx="6012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/>
              <a:t>Daño </a:t>
            </a:r>
            <a:r>
              <a:rPr lang="es-MX" sz="2800" dirty="0"/>
              <a:t>ocasionado por </a:t>
            </a:r>
            <a:r>
              <a:rPr lang="es-MX" sz="2800" i="1" dirty="0" smtClean="0"/>
              <a:t>L. botrana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6 Marcador de contenido"/>
          <p:cNvSpPr>
            <a:spLocks noGrp="1"/>
          </p:cNvSpPr>
          <p:nvPr>
            <p:ph idx="1"/>
          </p:nvPr>
        </p:nvSpPr>
        <p:spPr>
          <a:xfrm>
            <a:off x="179140" y="2890579"/>
            <a:ext cx="4680520" cy="3816424"/>
          </a:xfrm>
        </p:spPr>
        <p:txBody>
          <a:bodyPr/>
          <a:lstStyle/>
          <a:p>
            <a:pPr eaLnBrk="1" hangingPunct="1"/>
            <a:endParaRPr lang="es-MX" altLang="es-E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MX" altLang="es-ES" sz="2400" dirty="0" smtClean="0">
                <a:latin typeface="Arial" pitchFamily="34" charset="0"/>
                <a:cs typeface="Arial" pitchFamily="34" charset="0"/>
              </a:rPr>
              <a:t>Establecimiento de 60 trampas en Áreas comerciales (Arteaga y Parras)</a:t>
            </a:r>
          </a:p>
          <a:p>
            <a:pPr eaLnBrk="1" hangingPunct="1"/>
            <a:endParaRPr lang="es-MX" altLang="es-E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MX" altLang="es-ES" sz="2400" dirty="0" smtClean="0">
                <a:latin typeface="Arial" pitchFamily="34" charset="0"/>
                <a:cs typeface="Arial" pitchFamily="34" charset="0"/>
              </a:rPr>
              <a:t>Trampa tipo delta con feromona especifica </a:t>
            </a:r>
          </a:p>
          <a:p>
            <a:pPr eaLnBrk="1" hangingPunct="1"/>
            <a:r>
              <a:rPr lang="es-MX" altLang="es-ES" sz="2400" dirty="0" smtClean="0">
                <a:latin typeface="Arial" pitchFamily="34" charset="0"/>
                <a:cs typeface="Arial" pitchFamily="34" charset="0"/>
              </a:rPr>
              <a:t>Revisión semanal </a:t>
            </a:r>
          </a:p>
          <a:p>
            <a:pPr eaLnBrk="1" hangingPunct="1"/>
            <a:endParaRPr lang="es-MX" altLang="es-ES" sz="24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74" y="4869160"/>
            <a:ext cx="2660099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20" y="2924945"/>
            <a:ext cx="2630680" cy="197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9512" y="980728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Se realizan actividades de Vigilancia a través de las estrategias de trampeo y exploración establecidas en sitios de riesgo y en cultivos hospedantes. 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27584" y="188640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PROGRAMA DE VIGILANCIA EPIDEMIOLOGICA FITOSANITARIA</a:t>
            </a:r>
            <a:endParaRPr lang="es-MX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12" y="891828"/>
            <a:ext cx="2571284" cy="209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5102076" y="1884462"/>
            <a:ext cx="1224136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derecha"/>
          <p:cNvSpPr/>
          <p:nvPr/>
        </p:nvSpPr>
        <p:spPr>
          <a:xfrm>
            <a:off x="5101220" y="3904197"/>
            <a:ext cx="1224136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derecha"/>
          <p:cNvSpPr/>
          <p:nvPr/>
        </p:nvSpPr>
        <p:spPr>
          <a:xfrm>
            <a:off x="5076056" y="5608030"/>
            <a:ext cx="1224136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0541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992" y="1988840"/>
            <a:ext cx="2207560" cy="13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51520" y="5013176"/>
            <a:ext cx="2520280" cy="504056"/>
          </a:xfrm>
        </p:spPr>
        <p:txBody>
          <a:bodyPr>
            <a:normAutofit fontScale="92500"/>
          </a:bodyPr>
          <a:lstStyle/>
          <a:p>
            <a:r>
              <a:rPr lang="es-MX" sz="2400" b="1" dirty="0" smtClean="0"/>
              <a:t>10 plantas / ha </a:t>
            </a:r>
            <a:r>
              <a:rPr lang="es-MX" sz="2400" dirty="0"/>
              <a:t>	</a:t>
            </a:r>
          </a:p>
          <a:p>
            <a:pPr marL="0" indent="0">
              <a:buNone/>
            </a:pPr>
            <a:endParaRPr lang="es-MX" sz="2400" dirty="0"/>
          </a:p>
          <a:p>
            <a:endParaRPr lang="es-MX" sz="2400" dirty="0"/>
          </a:p>
          <a:p>
            <a:endParaRPr lang="es-MX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58919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0" y="0"/>
            <a:ext cx="91440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MX" sz="3200" dirty="0" smtClean="0"/>
              <a:t>EXPLORACION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7" y="1570418"/>
            <a:ext cx="2627784" cy="243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ángulo 1"/>
          <p:cNvSpPr/>
          <p:nvPr/>
        </p:nvSpPr>
        <p:spPr>
          <a:xfrm>
            <a:off x="0" y="76470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En esta actividad se realiza una inspección visual en las plantas de uva</a:t>
            </a:r>
          </a:p>
          <a:p>
            <a:pPr marL="609600" indent="-609600"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 en busca de daños  o ejemplares sospechosos a Palomilla europea de la vid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512" y="4653136"/>
            <a:ext cx="4860032" cy="432048"/>
          </a:xfrm>
        </p:spPr>
        <p:txBody>
          <a:bodyPr/>
          <a:lstStyle/>
          <a:p>
            <a:pPr algn="l"/>
            <a:r>
              <a:rPr lang="es-MX" sz="2000" dirty="0" smtClean="0">
                <a:latin typeface="Arial" pitchFamily="34" charset="0"/>
                <a:cs typeface="Arial" pitchFamily="34" charset="0"/>
              </a:rPr>
              <a:t>Recorrido en las orillas del lote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113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181"/>
          <a:stretch>
            <a:fillRect/>
          </a:stretch>
        </p:blipFill>
        <p:spPr bwMode="auto">
          <a:xfrm>
            <a:off x="0" y="625558"/>
            <a:ext cx="9144000" cy="60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467544" y="0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/>
              <a:t>Palomilla Europea de la vid </a:t>
            </a:r>
          </a:p>
          <a:p>
            <a:pPr algn="ctr"/>
            <a:r>
              <a:rPr lang="es-MX" sz="3600" b="1" dirty="0" smtClean="0"/>
              <a:t>(</a:t>
            </a:r>
            <a:r>
              <a:rPr lang="es-MX" sz="3600" b="1" i="1" dirty="0" smtClean="0"/>
              <a:t>Lobesia botrana</a:t>
            </a:r>
            <a:r>
              <a:rPr lang="es-MX" sz="3600" b="1" dirty="0" smtClean="0"/>
              <a:t>)</a:t>
            </a:r>
            <a:r>
              <a:rPr lang="es-MX" sz="3600" b="1" i="1" dirty="0" smtClean="0"/>
              <a:t>.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59941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ctrTitle"/>
          </p:nvPr>
        </p:nvSpPr>
        <p:spPr>
          <a:xfrm>
            <a:off x="755650" y="0"/>
            <a:ext cx="7772400" cy="650875"/>
          </a:xfrm>
        </p:spPr>
        <p:txBody>
          <a:bodyPr/>
          <a:lstStyle/>
          <a:p>
            <a:pPr eaLnBrk="1" hangingPunct="1"/>
            <a:r>
              <a:rPr lang="es-MX" altLang="es-ES" sz="2400" smtClean="0"/>
              <a:t>RESULTADOS DEL MONITOREO</a:t>
            </a:r>
          </a:p>
        </p:txBody>
      </p:sp>
      <p:sp>
        <p:nvSpPr>
          <p:cNvPr id="14339" name="2 Subtítulo"/>
          <p:cNvSpPr>
            <a:spLocks noGrp="1"/>
          </p:cNvSpPr>
          <p:nvPr>
            <p:ph type="subTitle" idx="1"/>
          </p:nvPr>
        </p:nvSpPr>
        <p:spPr>
          <a:xfrm>
            <a:off x="323850" y="1484313"/>
            <a:ext cx="5111750" cy="3384550"/>
          </a:xfrm>
        </p:spPr>
        <p:txBody>
          <a:bodyPr/>
          <a:lstStyle/>
          <a:p>
            <a:pPr marL="457200" indent="-457200" algn="just" eaLnBrk="1" hangingPunct="1">
              <a:buFont typeface="Arial" charset="0"/>
              <a:buChar char="•"/>
            </a:pPr>
            <a:r>
              <a:rPr lang="es-MX" altLang="es-ES" sz="2400" dirty="0" smtClean="0">
                <a:solidFill>
                  <a:schemeClr val="tx1"/>
                </a:solidFill>
              </a:rPr>
              <a:t>60 TRAMPAS INSTALADAS.</a:t>
            </a:r>
          </a:p>
          <a:p>
            <a:pPr marL="457200" indent="-457200" algn="just" eaLnBrk="1" hangingPunct="1">
              <a:buFont typeface="Arial" charset="0"/>
              <a:buChar char="•"/>
            </a:pPr>
            <a:endParaRPr lang="es-MX" altLang="es-ES" sz="2400" dirty="0" smtClean="0">
              <a:solidFill>
                <a:schemeClr val="tx1"/>
              </a:solidFill>
            </a:endParaRPr>
          </a:p>
          <a:p>
            <a:pPr marL="457200" indent="-457200" algn="just" eaLnBrk="1" hangingPunct="1">
              <a:buFont typeface="Arial" charset="0"/>
              <a:buChar char="•"/>
            </a:pPr>
            <a:r>
              <a:rPr lang="es-MX" altLang="es-ES" sz="2400" dirty="0" smtClean="0">
                <a:solidFill>
                  <a:schemeClr val="tx1"/>
                </a:solidFill>
              </a:rPr>
              <a:t>SE HAN REALIZADO 2460 REVISIONES.</a:t>
            </a:r>
          </a:p>
          <a:p>
            <a:pPr marL="457200" indent="-457200" algn="just" eaLnBrk="1" hangingPunct="1">
              <a:buFont typeface="Arial" charset="0"/>
              <a:buChar char="•"/>
            </a:pPr>
            <a:endParaRPr lang="es-MX" altLang="es-ES" sz="2400" dirty="0" smtClean="0">
              <a:solidFill>
                <a:schemeClr val="tx1"/>
              </a:solidFill>
            </a:endParaRPr>
          </a:p>
          <a:p>
            <a:pPr marL="457200" indent="-457200" algn="just" eaLnBrk="1" hangingPunct="1">
              <a:buFont typeface="Arial" charset="0"/>
              <a:buChar char="•"/>
            </a:pPr>
            <a:r>
              <a:rPr lang="es-MX" altLang="es-ES" sz="2400" dirty="0" smtClean="0">
                <a:solidFill>
                  <a:schemeClr val="tx1"/>
                </a:solidFill>
              </a:rPr>
              <a:t>RESULTADOS NEGATIVOS A ESTA PLAGA.</a:t>
            </a:r>
          </a:p>
          <a:p>
            <a:pPr marL="457200" indent="-457200" algn="just" eaLnBrk="1" hangingPunct="1">
              <a:buFont typeface="Arial" charset="0"/>
              <a:buChar char="•"/>
            </a:pPr>
            <a:endParaRPr lang="es-MX" altLang="es-ES" sz="2400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3213100"/>
            <a:ext cx="306863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869950"/>
            <a:ext cx="3068637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70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164288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1 Título"/>
          <p:cNvSpPr>
            <a:spLocks noGrp="1"/>
          </p:cNvSpPr>
          <p:nvPr>
            <p:ph type="ctrTitle"/>
          </p:nvPr>
        </p:nvSpPr>
        <p:spPr>
          <a:xfrm>
            <a:off x="766763" y="160338"/>
            <a:ext cx="7772400" cy="649287"/>
          </a:xfrm>
        </p:spPr>
        <p:txBody>
          <a:bodyPr/>
          <a:lstStyle/>
          <a:p>
            <a:pPr eaLnBrk="1" hangingPunct="1"/>
            <a:r>
              <a:rPr lang="es-MX" altLang="es-ES" sz="2400" smtClean="0">
                <a:solidFill>
                  <a:schemeClr val="bg1"/>
                </a:solidFill>
              </a:rPr>
              <a:t>REGION PARRAS</a:t>
            </a:r>
          </a:p>
        </p:txBody>
      </p:sp>
    </p:spTree>
    <p:extLst>
      <p:ext uri="{BB962C8B-B14F-4D97-AF65-F5344CB8AC3E}">
        <p14:creationId xmlns:p14="http://schemas.microsoft.com/office/powerpoint/2010/main" val="18089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55776" y="116632"/>
            <a:ext cx="449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>
                <a:latin typeface="Arial Black" pitchFamily="34" charset="0"/>
              </a:rPr>
              <a:t>ALERTA FITOSANITARIA DGSV</a:t>
            </a:r>
            <a:endParaRPr lang="es-MX" sz="2000" dirty="0"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1052736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 Debido al riesgo que implica esta plaga, es importante continuar con las actividades de Vigilancia Epidemiológica Fitosanitaria en los Estados con hospedantes de importancia económica y en sitios de riesgo, con el objetivo de detectar de manera oportuna el posible ingreso de este insecto a México. </a:t>
            </a: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 Se recomienda al sistema producto y asociaciones de productores de frutales, instancias gubernamentales y de investigación a sumarse a las actividades de vigilancia de esta plaga. </a:t>
            </a: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 Si se va a importar frutos de cereza o plantas de </a:t>
            </a:r>
            <a:r>
              <a:rPr lang="es-MX" i="1" dirty="0" smtClean="0">
                <a:latin typeface="Arial" pitchFamily="34" charset="0"/>
                <a:cs typeface="Arial" pitchFamily="34" charset="0"/>
              </a:rPr>
              <a:t>Vitis vinífera (vid) ponte en contacto con la Dirección de Regulación Fitosanitaria del SENASICA al teléfono 01-(800)-98-79-879, para conocer la inspección y/o tratamientos que se deben de dar al producto importado.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923025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</a:p>
          <a:p>
            <a:pPr algn="ctr"/>
            <a:endParaRPr lang="es-MX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000" b="1" dirty="0" smtClean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r>
              <a:rPr lang="es-MX" sz="2000" b="1" dirty="0"/>
              <a:t>Comité Estatal de sanidad Vegetal de Coahuila</a:t>
            </a:r>
          </a:p>
          <a:p>
            <a:pPr algn="ctr"/>
            <a:r>
              <a:rPr lang="es-MX" sz="2000" b="1" dirty="0" smtClean="0"/>
              <a:t>Ing. Valentín Santiago cruz</a:t>
            </a:r>
          </a:p>
          <a:p>
            <a:pPr algn="ctr"/>
            <a:r>
              <a:rPr lang="es-MX" sz="2000" b="1" dirty="0" smtClean="0"/>
              <a:t>Tel (844) 4-30-30-04</a:t>
            </a:r>
          </a:p>
          <a:p>
            <a:pPr algn="ctr"/>
            <a:r>
              <a:rPr lang="es-MX" sz="2000" b="1" dirty="0" smtClean="0"/>
              <a:t>Programa de Vigilancia Epidemiológica Fitosanitaria</a:t>
            </a:r>
          </a:p>
          <a:p>
            <a:pPr algn="ctr"/>
            <a:endParaRPr lang="es-MX" sz="2000" b="1" dirty="0" smtClean="0"/>
          </a:p>
          <a:p>
            <a:pPr algn="ctr"/>
            <a:endParaRPr lang="es-MX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42" y="1556791"/>
            <a:ext cx="2044185" cy="272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0139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836712"/>
            <a:ext cx="8892480" cy="5328592"/>
          </a:xfrm>
        </p:spPr>
        <p:txBody>
          <a:bodyPr/>
          <a:lstStyle/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La palomilla europea de la vid (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Lobesia botrana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) es una de las principales plagas en este cultivo. Las larvas al alimentarse de los frutos causan daños directos e indirectos al propiciar la aparición de infecciones secundarias ocasionadas principalmente por el hongo </a:t>
            </a:r>
            <a:r>
              <a:rPr lang="es-MX" sz="2000" i="1" dirty="0" err="1" smtClean="0">
                <a:latin typeface="Arial" pitchFamily="34" charset="0"/>
                <a:cs typeface="Arial" pitchFamily="34" charset="0"/>
              </a:rPr>
              <a:t>Botrytis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 cinérea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, estos daños disminuyen la cantidad y calidad de la cosecha lo que dificulta la comercialización e industrialización del fruto, originando perdidas económicas considerables por lo que es clasificada como una plaga de importancia económica en las regiones vitícolas del mundo y en países como Siria, Croacia, Eslovenia, Serbia y Rusia, se reportan pérdidas de más de un tercio de la producción. En Israel se registran pérdidas del 40-50% en uvas de mesa y del 80% en uvas destinadas para la producción de vino. Además los costos derivados para el control de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L. botrana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son demasiado altos debido a que esta especie es difícil de controlar y erradicar. Esta plaga es regulada por varios países para la importación de productos como uva, aceituna, frutos de hueso, kiwis y granadas. En Estados Unidos en 2008, las perdidas en las exportaciones de estos frutos se estimaron en 2.7 billones de dólares en estados bajo cuarentena (APHIS-USDA, 2010).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0"/>
            <a:ext cx="7596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/>
              <a:t>IMPORTANCIA ECONOMICA DE LA PLAGA </a:t>
            </a:r>
            <a:endParaRPr 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9853"/>
            <a:ext cx="9174107" cy="57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0" y="0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Lobesia botrana, es nativa de Italia, fue descrita por primera vez en Austria en 1800 y a partir de entonces se ha dispersado a otros países de Europa.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05" y="1046163"/>
            <a:ext cx="9155308" cy="540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ACTIVIDADES DE VIGILANCIA EPIDEMIOLÓGICA FITOSANITARIA EN MÉXICO 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98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3855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PALOMILLA </a:t>
            </a:r>
            <a:r>
              <a:rPr lang="es-MX" sz="2400" dirty="0" smtClean="0"/>
              <a:t>EUROPEA DE LA VID</a:t>
            </a:r>
          </a:p>
          <a:p>
            <a:pPr algn="ctr"/>
            <a:r>
              <a:rPr lang="es-MX" sz="2400" dirty="0" smtClean="0"/>
              <a:t>(</a:t>
            </a:r>
            <a:r>
              <a:rPr lang="es-MX" sz="2400" i="1" dirty="0" smtClean="0"/>
              <a:t>Lobesia botrana</a:t>
            </a:r>
            <a:r>
              <a:rPr lang="es-MX" sz="2400" dirty="0" smtClean="0"/>
              <a:t>) </a:t>
            </a:r>
            <a:endParaRPr lang="es-MX" sz="2400" dirty="0"/>
          </a:p>
        </p:txBody>
      </p:sp>
      <p:sp>
        <p:nvSpPr>
          <p:cNvPr id="2" name="1 Rectángulo"/>
          <p:cNvSpPr/>
          <p:nvPr/>
        </p:nvSpPr>
        <p:spPr>
          <a:xfrm>
            <a:off x="-106330" y="868429"/>
            <a:ext cx="59066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 smtClean="0"/>
              <a:t>Por su tamaño son considerados micro lepidópteros (en promedio los adultos tienen 2 cm de largo).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MX" sz="2800" dirty="0" smtClean="0"/>
          </a:p>
          <a:p>
            <a:pPr marL="457200" indent="-457200"/>
            <a:endParaRPr lang="es-MX" sz="28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800" dirty="0" smtClean="0"/>
              <a:t>2 </a:t>
            </a:r>
            <a:r>
              <a:rPr lang="es-MX" sz="2800" dirty="0"/>
              <a:t>- </a:t>
            </a:r>
            <a:r>
              <a:rPr lang="es-MX" sz="2800" dirty="0" smtClean="0"/>
              <a:t>3 generaciones/año.</a:t>
            </a:r>
            <a:endParaRPr lang="es-MX" sz="2800" dirty="0"/>
          </a:p>
        </p:txBody>
      </p:sp>
      <p:sp>
        <p:nvSpPr>
          <p:cNvPr id="3" name="2 Rectángulo"/>
          <p:cNvSpPr/>
          <p:nvPr/>
        </p:nvSpPr>
        <p:spPr>
          <a:xfrm>
            <a:off x="-79273" y="4509700"/>
            <a:ext cx="58795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MX" sz="2800" dirty="0" smtClean="0"/>
              <a:t>Hospedero principal es la </a:t>
            </a:r>
            <a:r>
              <a:rPr lang="es-MX" sz="2800" b="1" dirty="0" smtClean="0"/>
              <a:t>Vid</a:t>
            </a:r>
            <a:r>
              <a:rPr lang="es-MX" sz="2800" dirty="0" smtClean="0"/>
              <a:t>, sin embargo las larvas se alimentan de mas de 40 especies (zarzamora, ciruelo, olivo, granada)</a:t>
            </a:r>
            <a:endParaRPr lang="es-MX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03"/>
          <a:stretch/>
        </p:blipFill>
        <p:spPr bwMode="auto">
          <a:xfrm>
            <a:off x="5940399" y="1052736"/>
            <a:ext cx="3208740" cy="2678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9"/>
          <a:stretch/>
        </p:blipFill>
        <p:spPr bwMode="auto">
          <a:xfrm>
            <a:off x="5940399" y="3731225"/>
            <a:ext cx="3242343" cy="2427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24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2" t="20311" r="37939" b="9117"/>
          <a:stretch/>
        </p:blipFill>
        <p:spPr bwMode="auto">
          <a:xfrm>
            <a:off x="5889692" y="845200"/>
            <a:ext cx="3245006" cy="2667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398837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790770"/>
            <a:ext cx="52200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/>
              <a:t>Los huevos son planos de forma lenticular y ligeramente elipsoidales, miden de 0.65 a 0.90 mm de longitud por 0.45 a 0.75 mm de ancho, es de color blanco a amarillo pálido recién </a:t>
            </a:r>
            <a:r>
              <a:rPr lang="es-MX" sz="2400" dirty="0" err="1" smtClean="0"/>
              <a:t>ovipositados</a:t>
            </a:r>
            <a:r>
              <a:rPr lang="es-MX" sz="2400" dirty="0" smtClean="0"/>
              <a:t> y mas tarde se tornan de color gris </a:t>
            </a:r>
            <a:r>
              <a:rPr lang="es-MX" sz="2400" dirty="0"/>
              <a:t>claro </a:t>
            </a:r>
            <a:r>
              <a:rPr lang="es-MX" sz="2400" dirty="0" smtClean="0"/>
              <a:t>translucidos.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/>
              <a:t> </a:t>
            </a:r>
            <a:r>
              <a:rPr lang="es-MX" sz="2400" dirty="0"/>
              <a:t>las hembras ponen aproximadamente 35 huevos  al día en grupos de 2 a 3 en los brotes, pedicelos y flores, o en las bayas </a:t>
            </a:r>
            <a:r>
              <a:rPr lang="es-MX" sz="2400" dirty="0" smtClean="0"/>
              <a:t>en la </a:t>
            </a:r>
            <a:r>
              <a:rPr lang="es-MX" sz="2400" dirty="0"/>
              <a:t>temporada de </a:t>
            </a:r>
            <a:r>
              <a:rPr lang="es-MX" sz="2400" dirty="0" smtClean="0"/>
              <a:t>producción.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/>
              <a:t>Los huevos emergen en 7 a 10 días dependiendo de la temperatura y humedad. </a:t>
            </a:r>
            <a:endParaRPr lang="es-MX" sz="2400" dirty="0"/>
          </a:p>
        </p:txBody>
      </p:sp>
      <p:sp>
        <p:nvSpPr>
          <p:cNvPr id="6" name="5 Elipse"/>
          <p:cNvSpPr/>
          <p:nvPr/>
        </p:nvSpPr>
        <p:spPr>
          <a:xfrm rot="18103091">
            <a:off x="7446074" y="4845389"/>
            <a:ext cx="425715" cy="45454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7804335" y="2780928"/>
            <a:ext cx="368065" cy="21351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H="1" flipV="1">
            <a:off x="6732240" y="2780928"/>
            <a:ext cx="749436" cy="21244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475656" y="81979"/>
            <a:ext cx="5631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HUEVO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05254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0"/>
            <a:ext cx="7776864" cy="637731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LARVA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 bwMode="auto">
          <a:xfrm>
            <a:off x="-154467" y="836712"/>
            <a:ext cx="523541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solidFill>
                  <a:schemeClr val="tx1"/>
                </a:solidFill>
              </a:rPr>
              <a:t>El desarrollo larvario pasa por cinco estadios. La larva de primer estadio mide alrededor de 0.95 a 1.0 mm de longitud. La </a:t>
            </a:r>
            <a:r>
              <a:rPr lang="es-MX" sz="2400" dirty="0">
                <a:solidFill>
                  <a:schemeClr val="tx1"/>
                </a:solidFill>
              </a:rPr>
              <a:t>cabeza es negra a marrón oscuro, y el escudo </a:t>
            </a:r>
            <a:r>
              <a:rPr lang="es-MX" sz="2400" dirty="0" err="1">
                <a:solidFill>
                  <a:schemeClr val="tx1"/>
                </a:solidFill>
              </a:rPr>
              <a:t>protorácico</a:t>
            </a:r>
            <a:r>
              <a:rPr lang="es-MX" sz="2400" dirty="0">
                <a:solidFill>
                  <a:schemeClr val="tx1"/>
                </a:solidFill>
              </a:rPr>
              <a:t> más pálido </a:t>
            </a:r>
            <a:r>
              <a:rPr lang="es-MX" sz="2400" dirty="0" smtClean="0">
                <a:solidFill>
                  <a:schemeClr val="tx1"/>
                </a:solidFill>
              </a:rPr>
              <a:t>y es </a:t>
            </a:r>
            <a:r>
              <a:rPr lang="es-MX" sz="2400" dirty="0">
                <a:solidFill>
                  <a:schemeClr val="tx1"/>
                </a:solidFill>
              </a:rPr>
              <a:t>del mismo color que el resto del cuerpo. </a:t>
            </a:r>
            <a:endParaRPr lang="es-MX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solidFill>
                  <a:schemeClr val="tx1"/>
                </a:solidFill>
              </a:rPr>
              <a:t>El ultimo estadio mide de 10 a 15 mm y varían de color verde amarillento pálido a marrón pálido.</a:t>
            </a:r>
            <a:r>
              <a:rPr lang="es-MX" sz="2400" dirty="0"/>
              <a:t> </a:t>
            </a:r>
            <a:r>
              <a:rPr lang="es-MX" sz="2400" dirty="0" smtClean="0">
                <a:solidFill>
                  <a:schemeClr val="tx1"/>
                </a:solidFill>
              </a:rPr>
              <a:t>el </a:t>
            </a:r>
            <a:r>
              <a:rPr lang="es-MX" sz="2400" dirty="0">
                <a:solidFill>
                  <a:schemeClr val="tx1"/>
                </a:solidFill>
              </a:rPr>
              <a:t>escudo </a:t>
            </a:r>
            <a:r>
              <a:rPr lang="es-MX" sz="2400" dirty="0" err="1">
                <a:solidFill>
                  <a:schemeClr val="tx1"/>
                </a:solidFill>
              </a:rPr>
              <a:t>protoracico</a:t>
            </a:r>
            <a:r>
              <a:rPr lang="es-MX" sz="2400" dirty="0">
                <a:solidFill>
                  <a:schemeClr val="tx1"/>
                </a:solidFill>
              </a:rPr>
              <a:t> es </a:t>
            </a:r>
            <a:r>
              <a:rPr lang="es-MX" sz="2400" dirty="0" smtClean="0">
                <a:solidFill>
                  <a:schemeClr val="tx1"/>
                </a:solidFill>
              </a:rPr>
              <a:t>sombreado </a:t>
            </a:r>
            <a:r>
              <a:rPr lang="es-MX" sz="2400" dirty="0">
                <a:solidFill>
                  <a:schemeClr val="tx1"/>
                </a:solidFill>
              </a:rPr>
              <a:t>entre marrón oscuro y negro en la zona posterior y márgenes </a:t>
            </a:r>
            <a:r>
              <a:rPr lang="es-MX" sz="2400" dirty="0" smtClean="0">
                <a:solidFill>
                  <a:schemeClr val="tx1"/>
                </a:solidFill>
              </a:rPr>
              <a:t>laterales. </a:t>
            </a:r>
            <a:endParaRPr lang="es-MX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82" y="836711"/>
            <a:ext cx="3882018" cy="3024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81" y="3933056"/>
            <a:ext cx="394234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4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n_plagas_frutales arteg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Presentacion_plagas_frutales artega</Template>
  <TotalTime>2092</TotalTime>
  <Words>1032</Words>
  <Application>Microsoft Office PowerPoint</Application>
  <PresentationFormat>Presentación en pantalla (4:3)</PresentationFormat>
  <Paragraphs>88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Arial Black</vt:lpstr>
      <vt:lpstr>Calibri</vt:lpstr>
      <vt:lpstr>Times New Roman</vt:lpstr>
      <vt:lpstr>Wingdings</vt:lpstr>
      <vt:lpstr>Presentacion_plagas_frutales artega</vt:lpstr>
      <vt:lpstr>Diseño personalizado</vt:lpstr>
      <vt:lpstr>Presentación de PowerPoint</vt:lpstr>
      <vt:lpstr>Presentación de PowerPoint</vt:lpstr>
      <vt:lpstr>La palomilla europea de la vid (Lobesia botrana) es una de las principales plagas en este cultivo. Las larvas al alimentarse de los frutos causan daños directos e indirectos al propiciar la aparición de infecciones secundarias ocasionadas principalmente por el hongo Botrytis cinérea, estos daños disminuyen la cantidad y calidad de la cosecha lo que dificulta la comercialización e industrialización del fruto, originando perdidas económicas considerables por lo que es clasificada como una plaga de importancia económica en las regiones vitícolas del mundo y en países como Siria, Croacia, Eslovenia, Serbia y Rusia, se reportan pérdidas de más de un tercio de la producción. En Israel se registran pérdidas del 40-50% en uvas de mesa y del 80% en uvas destinadas para la producción de vino. Además los costos derivados para el control de L. botrana son demasiado altos debido a que esta especie es difícil de controlar y erradicar. Esta plaga es regulada por varios países para la importación de productos como uva, aceituna, frutos de hueso, kiwis y granadas. En Estados Unidos en 2008, las perdidas en las exportaciones de estos frutos se estimaron en 2.7 billones de dólares en estados bajo cuarentena (APHIS-USDA, 2010).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PUPA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Recorrido en las orillas del lote</vt:lpstr>
      <vt:lpstr>RESULTADOS DEL MONITOREO</vt:lpstr>
      <vt:lpstr>REGION PARRAS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TORTRICIDOS</dc:title>
  <dc:creator>Owner</dc:creator>
  <cp:lastModifiedBy>Acer</cp:lastModifiedBy>
  <cp:revision>175</cp:revision>
  <dcterms:created xsi:type="dcterms:W3CDTF">2013-01-28T04:38:16Z</dcterms:created>
  <dcterms:modified xsi:type="dcterms:W3CDTF">2016-02-12T17:22:51Z</dcterms:modified>
</cp:coreProperties>
</file>